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076137294" r:id="rId2"/>
    <p:sldId id="2076137290" r:id="rId3"/>
    <p:sldId id="2076137282" r:id="rId4"/>
    <p:sldId id="2076137285" r:id="rId5"/>
    <p:sldId id="2076137298" r:id="rId6"/>
    <p:sldId id="2076137297" r:id="rId7"/>
  </p:sldIdLst>
  <p:sldSz cx="12801600" cy="7315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se a DNS forwarder VM" id="{032DD2D5-FBCB-4ED1-8D2D-DFD919CCD90E}">
          <p14:sldIdLst>
            <p14:sldId id="2076137294"/>
          </p14:sldIdLst>
        </p14:section>
        <p14:section name="Use Azure DNS Private Resolver" id="{DF441DB2-9571-4A7B-9550-132F89314979}">
          <p14:sldIdLst>
            <p14:sldId id="2076137290"/>
          </p14:sldIdLst>
        </p14:section>
        <p14:section name="Traffic flow for an on-premises DNS query" id="{D7D3F2F2-7CBA-4179-B9B1-558E7C824F70}">
          <p14:sldIdLst>
            <p14:sldId id="2076137282"/>
          </p14:sldIdLst>
        </p14:section>
        <p14:section name="Traffic flow for a spoke DNS query (Usecase 1)" id="{1384CFF4-41F0-4434-84AB-6310466AE393}">
          <p14:sldIdLst>
            <p14:sldId id="2076137285"/>
          </p14:sldIdLst>
        </p14:section>
        <p14:section name="Usecase 2" id="{32392B56-BAE9-49A0-8589-B20F585EBEBD}">
          <p14:sldIdLst>
            <p14:sldId id="2076137298"/>
          </p14:sldIdLst>
        </p14:section>
        <p14:section name="Usecase 3" id="{8C08932D-5EDB-4690-B828-6A0BDAAD85C9}">
          <p14:sldIdLst>
            <p14:sldId id="207613729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F8F8F8"/>
    <a:srgbClr val="107C1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8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88" y="7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DB418A-02DA-4D3A-90B3-1796243192AE}" type="datetimeFigureOut">
              <a:rPr lang="en-US" smtClean="0"/>
              <a:t>13-Nov-25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28663" y="1143000"/>
            <a:ext cx="54006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FEB7C3-9183-43FC-A268-FF9AAEAAA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685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65606" rtl="0" eaLnBrk="1" latinLnBrk="0" hangingPunct="1">
      <a:defRPr sz="1267" kern="1200">
        <a:solidFill>
          <a:schemeClr val="tx1"/>
        </a:solidFill>
        <a:latin typeface="+mn-lt"/>
        <a:ea typeface="+mn-ea"/>
        <a:cs typeface="+mn-cs"/>
      </a:defRPr>
    </a:lvl1pPr>
    <a:lvl2pPr marL="482803" algn="l" defTabSz="965606" rtl="0" eaLnBrk="1" latinLnBrk="0" hangingPunct="1">
      <a:defRPr sz="1267" kern="1200">
        <a:solidFill>
          <a:schemeClr val="tx1"/>
        </a:solidFill>
        <a:latin typeface="+mn-lt"/>
        <a:ea typeface="+mn-ea"/>
        <a:cs typeface="+mn-cs"/>
      </a:defRPr>
    </a:lvl2pPr>
    <a:lvl3pPr marL="965606" algn="l" defTabSz="965606" rtl="0" eaLnBrk="1" latinLnBrk="0" hangingPunct="1">
      <a:defRPr sz="1267" kern="1200">
        <a:solidFill>
          <a:schemeClr val="tx1"/>
        </a:solidFill>
        <a:latin typeface="+mn-lt"/>
        <a:ea typeface="+mn-ea"/>
        <a:cs typeface="+mn-cs"/>
      </a:defRPr>
    </a:lvl3pPr>
    <a:lvl4pPr marL="1448410" algn="l" defTabSz="965606" rtl="0" eaLnBrk="1" latinLnBrk="0" hangingPunct="1">
      <a:defRPr sz="1267" kern="1200">
        <a:solidFill>
          <a:schemeClr val="tx1"/>
        </a:solidFill>
        <a:latin typeface="+mn-lt"/>
        <a:ea typeface="+mn-ea"/>
        <a:cs typeface="+mn-cs"/>
      </a:defRPr>
    </a:lvl4pPr>
    <a:lvl5pPr marL="1931213" algn="l" defTabSz="965606" rtl="0" eaLnBrk="1" latinLnBrk="0" hangingPunct="1">
      <a:defRPr sz="1267" kern="1200">
        <a:solidFill>
          <a:schemeClr val="tx1"/>
        </a:solidFill>
        <a:latin typeface="+mn-lt"/>
        <a:ea typeface="+mn-ea"/>
        <a:cs typeface="+mn-cs"/>
      </a:defRPr>
    </a:lvl5pPr>
    <a:lvl6pPr marL="2414016" algn="l" defTabSz="965606" rtl="0" eaLnBrk="1" latinLnBrk="0" hangingPunct="1">
      <a:defRPr sz="1267" kern="1200">
        <a:solidFill>
          <a:schemeClr val="tx1"/>
        </a:solidFill>
        <a:latin typeface="+mn-lt"/>
        <a:ea typeface="+mn-ea"/>
        <a:cs typeface="+mn-cs"/>
      </a:defRPr>
    </a:lvl6pPr>
    <a:lvl7pPr marL="2896819" algn="l" defTabSz="965606" rtl="0" eaLnBrk="1" latinLnBrk="0" hangingPunct="1">
      <a:defRPr sz="1267" kern="1200">
        <a:solidFill>
          <a:schemeClr val="tx1"/>
        </a:solidFill>
        <a:latin typeface="+mn-lt"/>
        <a:ea typeface="+mn-ea"/>
        <a:cs typeface="+mn-cs"/>
      </a:defRPr>
    </a:lvl7pPr>
    <a:lvl8pPr marL="3379622" algn="l" defTabSz="965606" rtl="0" eaLnBrk="1" latinLnBrk="0" hangingPunct="1">
      <a:defRPr sz="1267" kern="1200">
        <a:solidFill>
          <a:schemeClr val="tx1"/>
        </a:solidFill>
        <a:latin typeface="+mn-lt"/>
        <a:ea typeface="+mn-ea"/>
        <a:cs typeface="+mn-cs"/>
      </a:defRPr>
    </a:lvl8pPr>
    <a:lvl9pPr marL="3862426" algn="l" defTabSz="965606" rtl="0" eaLnBrk="1" latinLnBrk="0" hangingPunct="1">
      <a:defRPr sz="12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28663" y="1143000"/>
            <a:ext cx="540067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FEB7C3-9183-43FC-A268-FF9AAEAAAA5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5095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28663" y="1143000"/>
            <a:ext cx="540067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FEB7C3-9183-43FC-A268-FF9AAEAAAA5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4488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28663" y="1143000"/>
            <a:ext cx="540067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FEB7C3-9183-43FC-A268-FF9AAEAAAA5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1493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28663" y="1143000"/>
            <a:ext cx="540067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FEB7C3-9183-43FC-A268-FF9AAEAAAA5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7408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28663" y="1143000"/>
            <a:ext cx="540067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FEB7C3-9183-43FC-A268-FF9AAEAAAA5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0613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1197187"/>
            <a:ext cx="9601200" cy="254677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3842174"/>
            <a:ext cx="9601200" cy="176614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31B86-5B13-469D-8710-5B001F9B8958}" type="datetimeFigureOut">
              <a:rPr lang="en-SG" smtClean="0"/>
              <a:t>13/11/2025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3C351-26B4-4DF9-A621-40E0940A8AD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40318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31B86-5B13-469D-8710-5B001F9B8958}" type="datetimeFigureOut">
              <a:rPr lang="en-SG" smtClean="0"/>
              <a:t>13/11/2025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3C351-26B4-4DF9-A621-40E0940A8AD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763462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5" y="389467"/>
            <a:ext cx="2760345" cy="619929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0" y="389467"/>
            <a:ext cx="8121015" cy="619929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31B86-5B13-469D-8710-5B001F9B8958}" type="datetimeFigureOut">
              <a:rPr lang="en-SG" smtClean="0"/>
              <a:t>13/11/2025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3C351-26B4-4DF9-A621-40E0940A8AD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27959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31B86-5B13-469D-8710-5B001F9B8958}" type="datetimeFigureOut">
              <a:rPr lang="en-SG" smtClean="0"/>
              <a:t>13/11/2025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3C351-26B4-4DF9-A621-40E0940A8AD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51364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1823721"/>
            <a:ext cx="11041380" cy="304291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4895428"/>
            <a:ext cx="11041380" cy="160019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31B86-5B13-469D-8710-5B001F9B8958}" type="datetimeFigureOut">
              <a:rPr lang="en-SG" smtClean="0"/>
              <a:t>13/11/2025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3C351-26B4-4DF9-A621-40E0940A8AD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79160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1947333"/>
            <a:ext cx="544068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1947333"/>
            <a:ext cx="544068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31B86-5B13-469D-8710-5B001F9B8958}" type="datetimeFigureOut">
              <a:rPr lang="en-SG" smtClean="0"/>
              <a:t>13/11/2025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3C351-26B4-4DF9-A621-40E0940A8AD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44661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389467"/>
            <a:ext cx="11041380" cy="141393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8" y="1793241"/>
            <a:ext cx="5415676" cy="87883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8" y="2672080"/>
            <a:ext cx="5415676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0" y="1793241"/>
            <a:ext cx="5442347" cy="87883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0" y="2672080"/>
            <a:ext cx="5442347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31B86-5B13-469D-8710-5B001F9B8958}" type="datetimeFigureOut">
              <a:rPr lang="en-SG" smtClean="0"/>
              <a:t>13/11/2025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3C351-26B4-4DF9-A621-40E0940A8AD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597960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31B86-5B13-469D-8710-5B001F9B8958}" type="datetimeFigureOut">
              <a:rPr lang="en-SG" smtClean="0"/>
              <a:t>13/11/2025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3C351-26B4-4DF9-A621-40E0940A8AD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776295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31B86-5B13-469D-8710-5B001F9B8958}" type="datetimeFigureOut">
              <a:rPr lang="en-SG" smtClean="0"/>
              <a:t>13/11/2025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3C351-26B4-4DF9-A621-40E0940A8AD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081675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487680"/>
            <a:ext cx="4128849" cy="170688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053254"/>
            <a:ext cx="6480810" cy="51985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194560"/>
            <a:ext cx="4128849" cy="406569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31B86-5B13-469D-8710-5B001F9B8958}" type="datetimeFigureOut">
              <a:rPr lang="en-SG" smtClean="0"/>
              <a:t>13/11/2025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3C351-26B4-4DF9-A621-40E0940A8AD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62356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487680"/>
            <a:ext cx="4128849" cy="170688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053254"/>
            <a:ext cx="6480810" cy="51985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194560"/>
            <a:ext cx="4128849" cy="406569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31B86-5B13-469D-8710-5B001F9B8958}" type="datetimeFigureOut">
              <a:rPr lang="en-SG" smtClean="0"/>
              <a:t>13/11/2025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3C351-26B4-4DF9-A621-40E0940A8AD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050849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389467"/>
            <a:ext cx="11041380" cy="1413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1947333"/>
            <a:ext cx="11041380" cy="4641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6780107"/>
            <a:ext cx="288036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31B86-5B13-469D-8710-5B001F9B8958}" type="datetimeFigureOut">
              <a:rPr lang="en-SG" smtClean="0"/>
              <a:t>13/11/2025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6780107"/>
            <a:ext cx="432054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6780107"/>
            <a:ext cx="288036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3C351-26B4-4DF9-A621-40E0940A8AD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06257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6.png"/><Relationship Id="rId3" Type="http://schemas.openxmlformats.org/officeDocument/2006/relationships/image" Target="../media/image16.emf"/><Relationship Id="rId7" Type="http://schemas.openxmlformats.org/officeDocument/2006/relationships/image" Target="../media/image20.emf"/><Relationship Id="rId12" Type="http://schemas.openxmlformats.org/officeDocument/2006/relationships/image" Target="../media/image25.svg"/><Relationship Id="rId17" Type="http://schemas.openxmlformats.org/officeDocument/2006/relationships/image" Target="../media/image15.emf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29.sv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9.emf"/><Relationship Id="rId11" Type="http://schemas.openxmlformats.org/officeDocument/2006/relationships/image" Target="../media/image24.png"/><Relationship Id="rId5" Type="http://schemas.openxmlformats.org/officeDocument/2006/relationships/image" Target="../media/image18.emf"/><Relationship Id="rId15" Type="http://schemas.openxmlformats.org/officeDocument/2006/relationships/image" Target="../media/image28.png"/><Relationship Id="rId10" Type="http://schemas.openxmlformats.org/officeDocument/2006/relationships/image" Target="../media/image23.png"/><Relationship Id="rId4" Type="http://schemas.openxmlformats.org/officeDocument/2006/relationships/image" Target="../media/image17.emf"/><Relationship Id="rId9" Type="http://schemas.openxmlformats.org/officeDocument/2006/relationships/image" Target="../media/image22.png"/><Relationship Id="rId14" Type="http://schemas.openxmlformats.org/officeDocument/2006/relationships/image" Target="../media/image2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6.png"/><Relationship Id="rId3" Type="http://schemas.openxmlformats.org/officeDocument/2006/relationships/image" Target="../media/image16.emf"/><Relationship Id="rId7" Type="http://schemas.openxmlformats.org/officeDocument/2006/relationships/image" Target="../media/image20.emf"/><Relationship Id="rId12" Type="http://schemas.openxmlformats.org/officeDocument/2006/relationships/image" Target="../media/image25.svg"/><Relationship Id="rId17" Type="http://schemas.openxmlformats.org/officeDocument/2006/relationships/image" Target="../media/image15.emf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29.sv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9.emf"/><Relationship Id="rId11" Type="http://schemas.openxmlformats.org/officeDocument/2006/relationships/image" Target="../media/image24.png"/><Relationship Id="rId5" Type="http://schemas.openxmlformats.org/officeDocument/2006/relationships/image" Target="../media/image18.emf"/><Relationship Id="rId15" Type="http://schemas.openxmlformats.org/officeDocument/2006/relationships/image" Target="../media/image28.png"/><Relationship Id="rId10" Type="http://schemas.openxmlformats.org/officeDocument/2006/relationships/image" Target="../media/image23.png"/><Relationship Id="rId4" Type="http://schemas.openxmlformats.org/officeDocument/2006/relationships/image" Target="../media/image17.emf"/><Relationship Id="rId9" Type="http://schemas.openxmlformats.org/officeDocument/2006/relationships/image" Target="../media/image22.png"/><Relationship Id="rId14" Type="http://schemas.openxmlformats.org/officeDocument/2006/relationships/image" Target="../media/image2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6.png"/><Relationship Id="rId3" Type="http://schemas.openxmlformats.org/officeDocument/2006/relationships/image" Target="../media/image16.emf"/><Relationship Id="rId7" Type="http://schemas.openxmlformats.org/officeDocument/2006/relationships/image" Target="../media/image20.emf"/><Relationship Id="rId12" Type="http://schemas.openxmlformats.org/officeDocument/2006/relationships/image" Target="../media/image25.svg"/><Relationship Id="rId17" Type="http://schemas.openxmlformats.org/officeDocument/2006/relationships/image" Target="../media/image15.emf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29.sv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9.emf"/><Relationship Id="rId11" Type="http://schemas.openxmlformats.org/officeDocument/2006/relationships/image" Target="../media/image24.png"/><Relationship Id="rId5" Type="http://schemas.openxmlformats.org/officeDocument/2006/relationships/image" Target="../media/image18.emf"/><Relationship Id="rId15" Type="http://schemas.openxmlformats.org/officeDocument/2006/relationships/image" Target="../media/image28.png"/><Relationship Id="rId10" Type="http://schemas.openxmlformats.org/officeDocument/2006/relationships/image" Target="../media/image23.png"/><Relationship Id="rId4" Type="http://schemas.openxmlformats.org/officeDocument/2006/relationships/image" Target="../media/image17.emf"/><Relationship Id="rId9" Type="http://schemas.openxmlformats.org/officeDocument/2006/relationships/image" Target="../media/image22.png"/><Relationship Id="rId14" Type="http://schemas.openxmlformats.org/officeDocument/2006/relationships/image" Target="../media/image2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6.png"/><Relationship Id="rId3" Type="http://schemas.openxmlformats.org/officeDocument/2006/relationships/image" Target="../media/image16.emf"/><Relationship Id="rId7" Type="http://schemas.openxmlformats.org/officeDocument/2006/relationships/image" Target="../media/image20.emf"/><Relationship Id="rId12" Type="http://schemas.openxmlformats.org/officeDocument/2006/relationships/image" Target="../media/image25.svg"/><Relationship Id="rId17" Type="http://schemas.openxmlformats.org/officeDocument/2006/relationships/image" Target="../media/image15.emf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29.sv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9.emf"/><Relationship Id="rId11" Type="http://schemas.openxmlformats.org/officeDocument/2006/relationships/image" Target="../media/image24.png"/><Relationship Id="rId5" Type="http://schemas.openxmlformats.org/officeDocument/2006/relationships/image" Target="../media/image18.emf"/><Relationship Id="rId15" Type="http://schemas.openxmlformats.org/officeDocument/2006/relationships/image" Target="../media/image28.png"/><Relationship Id="rId10" Type="http://schemas.openxmlformats.org/officeDocument/2006/relationships/image" Target="../media/image23.png"/><Relationship Id="rId4" Type="http://schemas.openxmlformats.org/officeDocument/2006/relationships/image" Target="../media/image17.emf"/><Relationship Id="rId9" Type="http://schemas.openxmlformats.org/officeDocument/2006/relationships/image" Target="../media/image22.png"/><Relationship Id="rId14" Type="http://schemas.openxmlformats.org/officeDocument/2006/relationships/image" Target="../media/image2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6.png"/><Relationship Id="rId3" Type="http://schemas.openxmlformats.org/officeDocument/2006/relationships/image" Target="../media/image16.emf"/><Relationship Id="rId7" Type="http://schemas.openxmlformats.org/officeDocument/2006/relationships/image" Target="../media/image20.emf"/><Relationship Id="rId12" Type="http://schemas.openxmlformats.org/officeDocument/2006/relationships/image" Target="../media/image25.svg"/><Relationship Id="rId17" Type="http://schemas.openxmlformats.org/officeDocument/2006/relationships/image" Target="../media/image15.emf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29.sv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9.emf"/><Relationship Id="rId11" Type="http://schemas.openxmlformats.org/officeDocument/2006/relationships/image" Target="../media/image24.png"/><Relationship Id="rId5" Type="http://schemas.openxmlformats.org/officeDocument/2006/relationships/image" Target="../media/image18.emf"/><Relationship Id="rId15" Type="http://schemas.openxmlformats.org/officeDocument/2006/relationships/image" Target="../media/image28.png"/><Relationship Id="rId10" Type="http://schemas.openxmlformats.org/officeDocument/2006/relationships/image" Target="../media/image23.png"/><Relationship Id="rId4" Type="http://schemas.openxmlformats.org/officeDocument/2006/relationships/image" Target="../media/image17.emf"/><Relationship Id="rId9" Type="http://schemas.openxmlformats.org/officeDocument/2006/relationships/image" Target="../media/image22.png"/><Relationship Id="rId14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D6B3471E-B5D8-69FA-76C4-201191AC4CA6}"/>
              </a:ext>
            </a:extLst>
          </p:cNvPr>
          <p:cNvSpPr/>
          <p:nvPr/>
        </p:nvSpPr>
        <p:spPr>
          <a:xfrm>
            <a:off x="0" y="0"/>
            <a:ext cx="12801600" cy="7315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0D0CF56-6D8E-BF1F-AAF8-E5AD5C73AE26}"/>
              </a:ext>
            </a:extLst>
          </p:cNvPr>
          <p:cNvSpPr/>
          <p:nvPr/>
        </p:nvSpPr>
        <p:spPr>
          <a:xfrm>
            <a:off x="312572" y="228600"/>
            <a:ext cx="12176456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A6BD5EC-E6A6-7C70-CB1E-EACECCEA281C}"/>
              </a:ext>
            </a:extLst>
          </p:cNvPr>
          <p:cNvSpPr/>
          <p:nvPr/>
        </p:nvSpPr>
        <p:spPr>
          <a:xfrm>
            <a:off x="312572" y="228601"/>
            <a:ext cx="12176456" cy="68342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AEFCC6C-EC3A-30FB-6813-13DD7FFA9BEE}"/>
              </a:ext>
            </a:extLst>
          </p:cNvPr>
          <p:cNvSpPr/>
          <p:nvPr/>
        </p:nvSpPr>
        <p:spPr>
          <a:xfrm>
            <a:off x="7235522" y="3148665"/>
            <a:ext cx="2796786" cy="1409522"/>
          </a:xfrm>
          <a:prstGeom prst="rect">
            <a:avLst/>
          </a:prstGeom>
          <a:solidFill>
            <a:srgbClr val="F8F8F8"/>
          </a:solidFill>
          <a:ln w="31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6" name="Rectangle: Rounded Corners 85">
            <a:extLst>
              <a:ext uri="{FF2B5EF4-FFF2-40B4-BE49-F238E27FC236}">
                <a16:creationId xmlns:a16="http://schemas.microsoft.com/office/drawing/2014/main" id="{76C3FF9C-20B9-7244-26E2-829BDBDE72BB}"/>
              </a:ext>
            </a:extLst>
          </p:cNvPr>
          <p:cNvSpPr/>
          <p:nvPr/>
        </p:nvSpPr>
        <p:spPr>
          <a:xfrm>
            <a:off x="6891132" y="2503475"/>
            <a:ext cx="3446108" cy="2231401"/>
          </a:xfrm>
          <a:prstGeom prst="roundRect">
            <a:avLst>
              <a:gd name="adj" fmla="val 2807"/>
            </a:avLst>
          </a:prstGeom>
          <a:noFill/>
          <a:ln>
            <a:solidFill>
              <a:srgbClr val="4472C4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04AA53AD-4B57-CD13-D16D-C68EC6427E46}"/>
              </a:ext>
            </a:extLst>
          </p:cNvPr>
          <p:cNvSpPr/>
          <p:nvPr/>
        </p:nvSpPr>
        <p:spPr>
          <a:xfrm>
            <a:off x="7117185" y="4643877"/>
            <a:ext cx="419956" cy="184442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C5614B15-2E38-BD1C-F30F-69FB93A2A274}"/>
              </a:ext>
            </a:extLst>
          </p:cNvPr>
          <p:cNvSpPr/>
          <p:nvPr/>
        </p:nvSpPr>
        <p:spPr>
          <a:xfrm>
            <a:off x="7684320" y="1967889"/>
            <a:ext cx="1439376" cy="6986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42723E4D-55A2-34C4-2502-DBFE298732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07394" y="-12264"/>
            <a:ext cx="1228335" cy="1259432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7E82E79F-F66F-51AE-2222-4867186CC1B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022222" y="3253909"/>
            <a:ext cx="723390" cy="723390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99457AF0-C022-256E-3745-6799C4E033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04584" y="542428"/>
            <a:ext cx="1228335" cy="125943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809EEE0-986E-6E9E-F303-576B09D7057D}"/>
              </a:ext>
            </a:extLst>
          </p:cNvPr>
          <p:cNvSpPr txBox="1"/>
          <p:nvPr/>
        </p:nvSpPr>
        <p:spPr>
          <a:xfrm>
            <a:off x="8769645" y="337428"/>
            <a:ext cx="2419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Private DNS zone</a:t>
            </a:r>
          </a:p>
          <a:p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privatelink.database.windows.net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945715B-73E0-63C6-FEFF-78BC9F81933A}"/>
              </a:ext>
            </a:extLst>
          </p:cNvPr>
          <p:cNvSpPr txBox="1"/>
          <p:nvPr/>
        </p:nvSpPr>
        <p:spPr>
          <a:xfrm>
            <a:off x="9135729" y="1992897"/>
            <a:ext cx="1597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Azure-provided DNS</a:t>
            </a:r>
          </a:p>
          <a:p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168.63.129.16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B3B216A-41C9-A775-BFAF-970250BD67B5}"/>
              </a:ext>
            </a:extLst>
          </p:cNvPr>
          <p:cNvSpPr txBox="1"/>
          <p:nvPr/>
        </p:nvSpPr>
        <p:spPr>
          <a:xfrm>
            <a:off x="10396986" y="3919779"/>
            <a:ext cx="23723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azsql1.database.windows.net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84692A1-1E43-8E0F-2EFC-2157F14C1DB1}"/>
              </a:ext>
            </a:extLst>
          </p:cNvPr>
          <p:cNvSpPr txBox="1"/>
          <p:nvPr/>
        </p:nvSpPr>
        <p:spPr>
          <a:xfrm>
            <a:off x="10308651" y="4799275"/>
            <a:ext cx="11264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VPN / </a:t>
            </a:r>
          </a:p>
          <a:p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ExpressRoute</a:t>
            </a:r>
          </a:p>
        </p:txBody>
      </p:sp>
      <p:pic>
        <p:nvPicPr>
          <p:cNvPr id="24" name="Graphic 23">
            <a:extLst>
              <a:ext uri="{FF2B5EF4-FFF2-40B4-BE49-F238E27FC236}">
                <a16:creationId xmlns:a16="http://schemas.microsoft.com/office/drawing/2014/main" id="{EB0AF3D4-3193-97DF-EAEE-DF57425A2DA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602309" y="4416256"/>
            <a:ext cx="832762" cy="797646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92C57E82-D979-BFBC-0E26-EF756ECF5B4F}"/>
              </a:ext>
            </a:extLst>
          </p:cNvPr>
          <p:cNvSpPr txBox="1"/>
          <p:nvPr/>
        </p:nvSpPr>
        <p:spPr>
          <a:xfrm>
            <a:off x="8913125" y="2904777"/>
            <a:ext cx="12283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err="1">
                <a:latin typeface="Segoe UI" panose="020B0502040204020203" pitchFamily="34" charset="0"/>
                <a:cs typeface="Segoe UI" panose="020B0502040204020203" pitchFamily="34" charset="0"/>
              </a:rPr>
              <a:t>snet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-consumer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9733F1D-BCC7-C3FE-4C97-5B5918EE0C5E}"/>
              </a:ext>
            </a:extLst>
          </p:cNvPr>
          <p:cNvGrpSpPr/>
          <p:nvPr/>
        </p:nvGrpSpPr>
        <p:grpSpPr>
          <a:xfrm>
            <a:off x="8907578" y="5273406"/>
            <a:ext cx="1758471" cy="1176538"/>
            <a:chOff x="5599860" y="5042359"/>
            <a:chExt cx="1758471" cy="1176538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D5460068-9D60-2541-0B36-8C69D0C6FD4D}"/>
                </a:ext>
              </a:extLst>
            </p:cNvPr>
            <p:cNvSpPr/>
            <p:nvPr/>
          </p:nvSpPr>
          <p:spPr>
            <a:xfrm>
              <a:off x="5840428" y="5315418"/>
              <a:ext cx="1517902" cy="853493"/>
            </a:xfrm>
            <a:prstGeom prst="rect">
              <a:avLst/>
            </a:prstGeom>
            <a:solidFill>
              <a:srgbClr val="F8F8F8"/>
            </a:solidFill>
            <a:ln w="3175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9E6CA176-A26B-A1B2-F92F-AEECD4959E55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5599860" y="5042359"/>
              <a:ext cx="1228335" cy="1176538"/>
            </a:xfrm>
            <a:prstGeom prst="rect">
              <a:avLst/>
            </a:prstGeom>
          </p:spPr>
        </p:pic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B04DC3FE-12C3-F8D4-8423-7B8F1F4BE7DF}"/>
                </a:ext>
              </a:extLst>
            </p:cNvPr>
            <p:cNvSpPr txBox="1"/>
            <p:nvPr/>
          </p:nvSpPr>
          <p:spPr>
            <a:xfrm>
              <a:off x="6525269" y="5390659"/>
              <a:ext cx="83306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>
                  <a:latin typeface="Segoe UI" panose="020B0502040204020203" pitchFamily="34" charset="0"/>
                  <a:cs typeface="Segoe UI" panose="020B0502040204020203" pitchFamily="34" charset="0"/>
                </a:rPr>
                <a:t>Client VM</a:t>
              </a:r>
            </a:p>
            <a:p>
              <a:r>
                <a:rPr lang="en-US" sz="1200">
                  <a:latin typeface="Segoe UI" panose="020B0502040204020203" pitchFamily="34" charset="0"/>
                  <a:cs typeface="Segoe UI" panose="020B0502040204020203" pitchFamily="34" charset="0"/>
                </a:rPr>
                <a:t>10.0.0.10</a:t>
              </a:r>
            </a:p>
          </p:txBody>
        </p:sp>
      </p:grpSp>
      <p:grpSp>
        <p:nvGrpSpPr>
          <p:cNvPr id="167" name="Group 166">
            <a:extLst>
              <a:ext uri="{FF2B5EF4-FFF2-40B4-BE49-F238E27FC236}">
                <a16:creationId xmlns:a16="http://schemas.microsoft.com/office/drawing/2014/main" id="{ABBC7BC0-3E4A-F5EE-8516-AC66DD9053F5}"/>
              </a:ext>
            </a:extLst>
          </p:cNvPr>
          <p:cNvGrpSpPr/>
          <p:nvPr/>
        </p:nvGrpSpPr>
        <p:grpSpPr>
          <a:xfrm>
            <a:off x="8033187" y="2039750"/>
            <a:ext cx="789773" cy="578585"/>
            <a:chOff x="5124817" y="1880363"/>
            <a:chExt cx="789773" cy="578585"/>
          </a:xfrm>
        </p:grpSpPr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4A53B7CB-588F-E4C6-0292-FE3A49C937D1}"/>
                </a:ext>
              </a:extLst>
            </p:cNvPr>
            <p:cNvSpPr/>
            <p:nvPr/>
          </p:nvSpPr>
          <p:spPr>
            <a:xfrm>
              <a:off x="5446322" y="1880363"/>
              <a:ext cx="468268" cy="403395"/>
            </a:xfrm>
            <a:custGeom>
              <a:avLst/>
              <a:gdLst>
                <a:gd name="connsiteX0" fmla="*/ 567139 w 567138"/>
                <a:gd name="connsiteY0" fmla="*/ 313309 h 566948"/>
                <a:gd name="connsiteX1" fmla="*/ 567139 w 567138"/>
                <a:gd name="connsiteY1" fmla="*/ 253639 h 566948"/>
                <a:gd name="connsiteX2" fmla="*/ 505529 w 567138"/>
                <a:gd name="connsiteY2" fmla="*/ 253639 h 566948"/>
                <a:gd name="connsiteX3" fmla="*/ 461602 w 567138"/>
                <a:gd name="connsiteY3" fmla="*/ 147713 h 566948"/>
                <a:gd name="connsiteX4" fmla="*/ 505332 w 567138"/>
                <a:gd name="connsiteY4" fmla="*/ 103982 h 566948"/>
                <a:gd name="connsiteX5" fmla="*/ 463158 w 567138"/>
                <a:gd name="connsiteY5" fmla="*/ 61807 h 566948"/>
                <a:gd name="connsiteX6" fmla="*/ 419425 w 567138"/>
                <a:gd name="connsiteY6" fmla="*/ 105538 h 566948"/>
                <a:gd name="connsiteX7" fmla="*/ 313501 w 567138"/>
                <a:gd name="connsiteY7" fmla="*/ 61612 h 566948"/>
                <a:gd name="connsiteX8" fmla="*/ 313501 w 567138"/>
                <a:gd name="connsiteY8" fmla="*/ 0 h 566948"/>
                <a:gd name="connsiteX9" fmla="*/ 253832 w 567138"/>
                <a:gd name="connsiteY9" fmla="*/ 0 h 566948"/>
                <a:gd name="connsiteX10" fmla="*/ 253832 w 567138"/>
                <a:gd name="connsiteY10" fmla="*/ 61612 h 566948"/>
                <a:gd name="connsiteX11" fmla="*/ 147907 w 567138"/>
                <a:gd name="connsiteY11" fmla="*/ 105538 h 566948"/>
                <a:gd name="connsiteX12" fmla="*/ 104175 w 567138"/>
                <a:gd name="connsiteY12" fmla="*/ 61807 h 566948"/>
                <a:gd name="connsiteX13" fmla="*/ 61804 w 567138"/>
                <a:gd name="connsiteY13" fmla="*/ 103982 h 566948"/>
                <a:gd name="connsiteX14" fmla="*/ 105537 w 567138"/>
                <a:gd name="connsiteY14" fmla="*/ 147713 h 566948"/>
                <a:gd name="connsiteX15" fmla="*/ 61610 w 567138"/>
                <a:gd name="connsiteY15" fmla="*/ 253639 h 566948"/>
                <a:gd name="connsiteX16" fmla="*/ 0 w 567138"/>
                <a:gd name="connsiteY16" fmla="*/ 253639 h 566948"/>
                <a:gd name="connsiteX17" fmla="*/ 0 w 567138"/>
                <a:gd name="connsiteY17" fmla="*/ 313309 h 566948"/>
                <a:gd name="connsiteX18" fmla="*/ 61610 w 567138"/>
                <a:gd name="connsiteY18" fmla="*/ 313309 h 566948"/>
                <a:gd name="connsiteX19" fmla="*/ 105537 w 567138"/>
                <a:gd name="connsiteY19" fmla="*/ 419235 h 566948"/>
                <a:gd name="connsiteX20" fmla="*/ 61804 w 567138"/>
                <a:gd name="connsiteY20" fmla="*/ 462965 h 566948"/>
                <a:gd name="connsiteX21" fmla="*/ 103981 w 567138"/>
                <a:gd name="connsiteY21" fmla="*/ 505142 h 566948"/>
                <a:gd name="connsiteX22" fmla="*/ 147711 w 567138"/>
                <a:gd name="connsiteY22" fmla="*/ 461410 h 566948"/>
                <a:gd name="connsiteX23" fmla="*/ 253638 w 567138"/>
                <a:gd name="connsiteY23" fmla="*/ 505336 h 566948"/>
                <a:gd name="connsiteX24" fmla="*/ 253638 w 567138"/>
                <a:gd name="connsiteY24" fmla="*/ 566949 h 566948"/>
                <a:gd name="connsiteX25" fmla="*/ 313307 w 567138"/>
                <a:gd name="connsiteY25" fmla="*/ 566949 h 566948"/>
                <a:gd name="connsiteX26" fmla="*/ 313307 w 567138"/>
                <a:gd name="connsiteY26" fmla="*/ 505336 h 566948"/>
                <a:gd name="connsiteX27" fmla="*/ 419232 w 567138"/>
                <a:gd name="connsiteY27" fmla="*/ 461410 h 566948"/>
                <a:gd name="connsiteX28" fmla="*/ 462964 w 567138"/>
                <a:gd name="connsiteY28" fmla="*/ 505142 h 566948"/>
                <a:gd name="connsiteX29" fmla="*/ 505139 w 567138"/>
                <a:gd name="connsiteY29" fmla="*/ 462965 h 566948"/>
                <a:gd name="connsiteX30" fmla="*/ 461408 w 567138"/>
                <a:gd name="connsiteY30" fmla="*/ 419235 h 566948"/>
                <a:gd name="connsiteX31" fmla="*/ 505332 w 567138"/>
                <a:gd name="connsiteY31" fmla="*/ 313309 h 566948"/>
                <a:gd name="connsiteX32" fmla="*/ 567139 w 567138"/>
                <a:gd name="connsiteY32" fmla="*/ 313309 h 566948"/>
                <a:gd name="connsiteX33" fmla="*/ 283568 w 567138"/>
                <a:gd name="connsiteY33" fmla="*/ 391052 h 566948"/>
                <a:gd name="connsiteX34" fmla="*/ 176088 w 567138"/>
                <a:gd name="connsiteY34" fmla="*/ 283572 h 566948"/>
                <a:gd name="connsiteX35" fmla="*/ 283568 w 567138"/>
                <a:gd name="connsiteY35" fmla="*/ 176090 h 566948"/>
                <a:gd name="connsiteX36" fmla="*/ 391051 w 567138"/>
                <a:gd name="connsiteY36" fmla="*/ 283572 h 566948"/>
                <a:gd name="connsiteX37" fmla="*/ 283568 w 567138"/>
                <a:gd name="connsiteY37" fmla="*/ 391052 h 5669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567138" h="566948">
                  <a:moveTo>
                    <a:pt x="567139" y="313309"/>
                  </a:moveTo>
                  <a:lnTo>
                    <a:pt x="567139" y="253639"/>
                  </a:lnTo>
                  <a:lnTo>
                    <a:pt x="505529" y="253639"/>
                  </a:lnTo>
                  <a:cubicBezTo>
                    <a:pt x="500280" y="214184"/>
                    <a:pt x="484731" y="177839"/>
                    <a:pt x="461602" y="147713"/>
                  </a:cubicBezTo>
                  <a:lnTo>
                    <a:pt x="505332" y="103982"/>
                  </a:lnTo>
                  <a:lnTo>
                    <a:pt x="463158" y="61807"/>
                  </a:lnTo>
                  <a:lnTo>
                    <a:pt x="419425" y="105538"/>
                  </a:lnTo>
                  <a:cubicBezTo>
                    <a:pt x="389301" y="82409"/>
                    <a:pt x="352954" y="66860"/>
                    <a:pt x="313501" y="61612"/>
                  </a:cubicBezTo>
                  <a:lnTo>
                    <a:pt x="313501" y="0"/>
                  </a:lnTo>
                  <a:lnTo>
                    <a:pt x="253832" y="0"/>
                  </a:lnTo>
                  <a:lnTo>
                    <a:pt x="253832" y="61612"/>
                  </a:lnTo>
                  <a:cubicBezTo>
                    <a:pt x="214378" y="66860"/>
                    <a:pt x="178032" y="82409"/>
                    <a:pt x="147907" y="105538"/>
                  </a:cubicBezTo>
                  <a:lnTo>
                    <a:pt x="104175" y="61807"/>
                  </a:lnTo>
                  <a:lnTo>
                    <a:pt x="61804" y="103982"/>
                  </a:lnTo>
                  <a:lnTo>
                    <a:pt x="105537" y="147713"/>
                  </a:lnTo>
                  <a:cubicBezTo>
                    <a:pt x="82408" y="177839"/>
                    <a:pt x="66859" y="214184"/>
                    <a:pt x="61610" y="253639"/>
                  </a:cubicBezTo>
                  <a:lnTo>
                    <a:pt x="0" y="253639"/>
                  </a:lnTo>
                  <a:lnTo>
                    <a:pt x="0" y="313309"/>
                  </a:lnTo>
                  <a:lnTo>
                    <a:pt x="61610" y="313309"/>
                  </a:lnTo>
                  <a:cubicBezTo>
                    <a:pt x="66859" y="352764"/>
                    <a:pt x="82408" y="389109"/>
                    <a:pt x="105537" y="419235"/>
                  </a:cubicBezTo>
                  <a:lnTo>
                    <a:pt x="61804" y="462965"/>
                  </a:lnTo>
                  <a:lnTo>
                    <a:pt x="103981" y="505142"/>
                  </a:lnTo>
                  <a:lnTo>
                    <a:pt x="147711" y="461410"/>
                  </a:lnTo>
                  <a:cubicBezTo>
                    <a:pt x="177838" y="484539"/>
                    <a:pt x="214182" y="500088"/>
                    <a:pt x="253638" y="505336"/>
                  </a:cubicBezTo>
                  <a:lnTo>
                    <a:pt x="253638" y="566949"/>
                  </a:lnTo>
                  <a:lnTo>
                    <a:pt x="313307" y="566949"/>
                  </a:lnTo>
                  <a:lnTo>
                    <a:pt x="313307" y="505336"/>
                  </a:lnTo>
                  <a:cubicBezTo>
                    <a:pt x="352761" y="500088"/>
                    <a:pt x="389107" y="484539"/>
                    <a:pt x="419232" y="461410"/>
                  </a:cubicBezTo>
                  <a:lnTo>
                    <a:pt x="462964" y="505142"/>
                  </a:lnTo>
                  <a:lnTo>
                    <a:pt x="505139" y="462965"/>
                  </a:lnTo>
                  <a:lnTo>
                    <a:pt x="461408" y="419235"/>
                  </a:lnTo>
                  <a:cubicBezTo>
                    <a:pt x="484537" y="389109"/>
                    <a:pt x="500086" y="352764"/>
                    <a:pt x="505332" y="313309"/>
                  </a:cubicBezTo>
                  <a:lnTo>
                    <a:pt x="567139" y="313309"/>
                  </a:lnTo>
                  <a:close/>
                  <a:moveTo>
                    <a:pt x="283568" y="391052"/>
                  </a:moveTo>
                  <a:cubicBezTo>
                    <a:pt x="224289" y="391052"/>
                    <a:pt x="176088" y="342851"/>
                    <a:pt x="176088" y="283572"/>
                  </a:cubicBezTo>
                  <a:cubicBezTo>
                    <a:pt x="176088" y="224290"/>
                    <a:pt x="224289" y="176090"/>
                    <a:pt x="283568" y="176090"/>
                  </a:cubicBezTo>
                  <a:cubicBezTo>
                    <a:pt x="342850" y="176090"/>
                    <a:pt x="391051" y="224290"/>
                    <a:pt x="391051" y="283572"/>
                  </a:cubicBezTo>
                  <a:cubicBezTo>
                    <a:pt x="391051" y="342851"/>
                    <a:pt x="342850" y="391052"/>
                    <a:pt x="283568" y="391052"/>
                  </a:cubicBezTo>
                  <a:close/>
                </a:path>
              </a:pathLst>
            </a:custGeom>
            <a:solidFill>
              <a:srgbClr val="0078D4"/>
            </a:solidFill>
            <a:ln w="2301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C6F3153D-B489-73BB-F218-475C8C5A8ED5}"/>
                </a:ext>
              </a:extLst>
            </p:cNvPr>
            <p:cNvSpPr/>
            <p:nvPr/>
          </p:nvSpPr>
          <p:spPr>
            <a:xfrm>
              <a:off x="5240906" y="2210300"/>
              <a:ext cx="288697" cy="248648"/>
            </a:xfrm>
            <a:custGeom>
              <a:avLst/>
              <a:gdLst>
                <a:gd name="connsiteX0" fmla="*/ 349653 w 349653"/>
                <a:gd name="connsiteY0" fmla="*/ 203690 h 349460"/>
                <a:gd name="connsiteX1" fmla="*/ 349653 w 349653"/>
                <a:gd name="connsiteY1" fmla="*/ 145576 h 349460"/>
                <a:gd name="connsiteX2" fmla="*/ 287653 w 349653"/>
                <a:gd name="connsiteY2" fmla="*/ 145576 h 349460"/>
                <a:gd name="connsiteX3" fmla="*/ 275212 w 349653"/>
                <a:gd name="connsiteY3" fmla="*/ 115450 h 349460"/>
                <a:gd name="connsiteX4" fmla="*/ 319139 w 349653"/>
                <a:gd name="connsiteY4" fmla="*/ 71526 h 349460"/>
                <a:gd name="connsiteX5" fmla="*/ 277934 w 349653"/>
                <a:gd name="connsiteY5" fmla="*/ 30320 h 349460"/>
                <a:gd name="connsiteX6" fmla="*/ 234010 w 349653"/>
                <a:gd name="connsiteY6" fmla="*/ 74441 h 349460"/>
                <a:gd name="connsiteX7" fmla="*/ 203883 w 349653"/>
                <a:gd name="connsiteY7" fmla="*/ 62003 h 349460"/>
                <a:gd name="connsiteX8" fmla="*/ 203883 w 349653"/>
                <a:gd name="connsiteY8" fmla="*/ 0 h 349460"/>
                <a:gd name="connsiteX9" fmla="*/ 145769 w 349653"/>
                <a:gd name="connsiteY9" fmla="*/ 0 h 349460"/>
                <a:gd name="connsiteX10" fmla="*/ 145769 w 349653"/>
                <a:gd name="connsiteY10" fmla="*/ 62197 h 349460"/>
                <a:gd name="connsiteX11" fmla="*/ 115839 w 349653"/>
                <a:gd name="connsiteY11" fmla="*/ 74635 h 349460"/>
                <a:gd name="connsiteX12" fmla="*/ 71913 w 349653"/>
                <a:gd name="connsiteY12" fmla="*/ 30711 h 349460"/>
                <a:gd name="connsiteX13" fmla="*/ 30709 w 349653"/>
                <a:gd name="connsiteY13" fmla="*/ 71526 h 349460"/>
                <a:gd name="connsiteX14" fmla="*/ 74634 w 349653"/>
                <a:gd name="connsiteY14" fmla="*/ 115450 h 349460"/>
                <a:gd name="connsiteX15" fmla="*/ 62195 w 349653"/>
                <a:gd name="connsiteY15" fmla="*/ 145382 h 349460"/>
                <a:gd name="connsiteX16" fmla="*/ 0 w 349653"/>
                <a:gd name="connsiteY16" fmla="*/ 145382 h 349460"/>
                <a:gd name="connsiteX17" fmla="*/ 0 w 349653"/>
                <a:gd name="connsiteY17" fmla="*/ 203690 h 349460"/>
                <a:gd name="connsiteX18" fmla="*/ 62195 w 349653"/>
                <a:gd name="connsiteY18" fmla="*/ 203690 h 349460"/>
                <a:gd name="connsiteX19" fmla="*/ 74634 w 349653"/>
                <a:gd name="connsiteY19" fmla="*/ 233620 h 349460"/>
                <a:gd name="connsiteX20" fmla="*/ 30709 w 349653"/>
                <a:gd name="connsiteY20" fmla="*/ 277547 h 349460"/>
                <a:gd name="connsiteX21" fmla="*/ 71913 w 349653"/>
                <a:gd name="connsiteY21" fmla="*/ 318752 h 349460"/>
                <a:gd name="connsiteX22" fmla="*/ 115839 w 349653"/>
                <a:gd name="connsiteY22" fmla="*/ 274826 h 349460"/>
                <a:gd name="connsiteX23" fmla="*/ 145769 w 349653"/>
                <a:gd name="connsiteY23" fmla="*/ 287266 h 349460"/>
                <a:gd name="connsiteX24" fmla="*/ 145769 w 349653"/>
                <a:gd name="connsiteY24" fmla="*/ 349460 h 349460"/>
                <a:gd name="connsiteX25" fmla="*/ 203883 w 349653"/>
                <a:gd name="connsiteY25" fmla="*/ 349460 h 349460"/>
                <a:gd name="connsiteX26" fmla="*/ 203883 w 349653"/>
                <a:gd name="connsiteY26" fmla="*/ 287460 h 349460"/>
                <a:gd name="connsiteX27" fmla="*/ 234010 w 349653"/>
                <a:gd name="connsiteY27" fmla="*/ 275019 h 349460"/>
                <a:gd name="connsiteX28" fmla="*/ 277934 w 349653"/>
                <a:gd name="connsiteY28" fmla="*/ 318946 h 349460"/>
                <a:gd name="connsiteX29" fmla="*/ 319139 w 349653"/>
                <a:gd name="connsiteY29" fmla="*/ 277741 h 349460"/>
                <a:gd name="connsiteX30" fmla="*/ 275212 w 349653"/>
                <a:gd name="connsiteY30" fmla="*/ 233817 h 349460"/>
                <a:gd name="connsiteX31" fmla="*/ 287653 w 349653"/>
                <a:gd name="connsiteY31" fmla="*/ 203690 h 349460"/>
                <a:gd name="connsiteX32" fmla="*/ 349653 w 349653"/>
                <a:gd name="connsiteY32" fmla="*/ 203690 h 349460"/>
                <a:gd name="connsiteX33" fmla="*/ 349653 w 349653"/>
                <a:gd name="connsiteY33" fmla="*/ 203690 h 349460"/>
                <a:gd name="connsiteX34" fmla="*/ 174924 w 349653"/>
                <a:gd name="connsiteY34" fmla="*/ 232845 h 349460"/>
                <a:gd name="connsiteX35" fmla="*/ 116810 w 349653"/>
                <a:gd name="connsiteY35" fmla="*/ 174731 h 349460"/>
                <a:gd name="connsiteX36" fmla="*/ 174924 w 349653"/>
                <a:gd name="connsiteY36" fmla="*/ 116617 h 349460"/>
                <a:gd name="connsiteX37" fmla="*/ 233038 w 349653"/>
                <a:gd name="connsiteY37" fmla="*/ 174731 h 349460"/>
                <a:gd name="connsiteX38" fmla="*/ 174924 w 349653"/>
                <a:gd name="connsiteY38" fmla="*/ 232845 h 349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</a:cxnLst>
              <a:rect l="l" t="t" r="r" b="b"/>
              <a:pathLst>
                <a:path w="349653" h="349460">
                  <a:moveTo>
                    <a:pt x="349653" y="203690"/>
                  </a:moveTo>
                  <a:lnTo>
                    <a:pt x="349653" y="145576"/>
                  </a:lnTo>
                  <a:lnTo>
                    <a:pt x="287653" y="145576"/>
                  </a:lnTo>
                  <a:cubicBezTo>
                    <a:pt x="284931" y="134885"/>
                    <a:pt x="280655" y="124781"/>
                    <a:pt x="275212" y="115450"/>
                  </a:cubicBezTo>
                  <a:lnTo>
                    <a:pt x="319139" y="71526"/>
                  </a:lnTo>
                  <a:lnTo>
                    <a:pt x="277934" y="30320"/>
                  </a:lnTo>
                  <a:lnTo>
                    <a:pt x="234010" y="74441"/>
                  </a:lnTo>
                  <a:cubicBezTo>
                    <a:pt x="224680" y="68998"/>
                    <a:pt x="214574" y="64722"/>
                    <a:pt x="203883" y="62003"/>
                  </a:cubicBezTo>
                  <a:lnTo>
                    <a:pt x="203883" y="0"/>
                  </a:lnTo>
                  <a:lnTo>
                    <a:pt x="145769" y="0"/>
                  </a:lnTo>
                  <a:lnTo>
                    <a:pt x="145769" y="62197"/>
                  </a:lnTo>
                  <a:cubicBezTo>
                    <a:pt x="135081" y="64918"/>
                    <a:pt x="124974" y="69192"/>
                    <a:pt x="115839" y="74635"/>
                  </a:cubicBezTo>
                  <a:lnTo>
                    <a:pt x="71913" y="30711"/>
                  </a:lnTo>
                  <a:lnTo>
                    <a:pt x="30709" y="71526"/>
                  </a:lnTo>
                  <a:lnTo>
                    <a:pt x="74634" y="115450"/>
                  </a:lnTo>
                  <a:cubicBezTo>
                    <a:pt x="69192" y="124781"/>
                    <a:pt x="64916" y="134692"/>
                    <a:pt x="62195" y="145382"/>
                  </a:cubicBezTo>
                  <a:lnTo>
                    <a:pt x="0" y="145382"/>
                  </a:lnTo>
                  <a:lnTo>
                    <a:pt x="0" y="203690"/>
                  </a:lnTo>
                  <a:lnTo>
                    <a:pt x="62195" y="203690"/>
                  </a:lnTo>
                  <a:cubicBezTo>
                    <a:pt x="64916" y="214381"/>
                    <a:pt x="69192" y="224488"/>
                    <a:pt x="74634" y="233620"/>
                  </a:cubicBezTo>
                  <a:lnTo>
                    <a:pt x="30709" y="277547"/>
                  </a:lnTo>
                  <a:lnTo>
                    <a:pt x="71913" y="318752"/>
                  </a:lnTo>
                  <a:lnTo>
                    <a:pt x="115839" y="274826"/>
                  </a:lnTo>
                  <a:cubicBezTo>
                    <a:pt x="125168" y="280268"/>
                    <a:pt x="135081" y="284545"/>
                    <a:pt x="145769" y="287266"/>
                  </a:cubicBezTo>
                  <a:lnTo>
                    <a:pt x="145769" y="349460"/>
                  </a:lnTo>
                  <a:lnTo>
                    <a:pt x="203883" y="349460"/>
                  </a:lnTo>
                  <a:lnTo>
                    <a:pt x="203883" y="287460"/>
                  </a:lnTo>
                  <a:cubicBezTo>
                    <a:pt x="214574" y="284738"/>
                    <a:pt x="224680" y="280462"/>
                    <a:pt x="234010" y="275019"/>
                  </a:cubicBezTo>
                  <a:lnTo>
                    <a:pt x="277934" y="318946"/>
                  </a:lnTo>
                  <a:lnTo>
                    <a:pt x="319139" y="277741"/>
                  </a:lnTo>
                  <a:lnTo>
                    <a:pt x="275212" y="233817"/>
                  </a:lnTo>
                  <a:cubicBezTo>
                    <a:pt x="280655" y="224488"/>
                    <a:pt x="284931" y="214381"/>
                    <a:pt x="287653" y="203690"/>
                  </a:cubicBezTo>
                  <a:lnTo>
                    <a:pt x="349653" y="203690"/>
                  </a:lnTo>
                  <a:lnTo>
                    <a:pt x="349653" y="203690"/>
                  </a:lnTo>
                  <a:close/>
                  <a:moveTo>
                    <a:pt x="174924" y="232845"/>
                  </a:moveTo>
                  <a:cubicBezTo>
                    <a:pt x="142854" y="232845"/>
                    <a:pt x="116810" y="206799"/>
                    <a:pt x="116810" y="174731"/>
                  </a:cubicBezTo>
                  <a:cubicBezTo>
                    <a:pt x="116810" y="142661"/>
                    <a:pt x="142854" y="116617"/>
                    <a:pt x="174924" y="116617"/>
                  </a:cubicBezTo>
                  <a:cubicBezTo>
                    <a:pt x="206992" y="116617"/>
                    <a:pt x="233038" y="142661"/>
                    <a:pt x="233038" y="174731"/>
                  </a:cubicBezTo>
                  <a:cubicBezTo>
                    <a:pt x="233232" y="206799"/>
                    <a:pt x="206992" y="232845"/>
                    <a:pt x="174924" y="232845"/>
                  </a:cubicBezTo>
                  <a:close/>
                </a:path>
              </a:pathLst>
            </a:custGeom>
            <a:solidFill>
              <a:srgbClr val="0078D4"/>
            </a:solidFill>
            <a:ln w="2301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DEC11D2C-202C-F60B-1820-9717BCAB91BA}"/>
                </a:ext>
              </a:extLst>
            </p:cNvPr>
            <p:cNvSpPr/>
            <p:nvPr/>
          </p:nvSpPr>
          <p:spPr>
            <a:xfrm>
              <a:off x="5124817" y="1951980"/>
              <a:ext cx="322329" cy="277130"/>
            </a:xfrm>
            <a:custGeom>
              <a:avLst/>
              <a:gdLst>
                <a:gd name="connsiteX0" fmla="*/ 390387 w 390386"/>
                <a:gd name="connsiteY0" fmla="*/ 215221 h 389490"/>
                <a:gd name="connsiteX1" fmla="*/ 390387 w 390386"/>
                <a:gd name="connsiteY1" fmla="*/ 174269 h 389490"/>
                <a:gd name="connsiteX2" fmla="*/ 347940 w 390386"/>
                <a:gd name="connsiteY2" fmla="*/ 174269 h 389490"/>
                <a:gd name="connsiteX3" fmla="*/ 317750 w 390386"/>
                <a:gd name="connsiteY3" fmla="*/ 101632 h 389490"/>
                <a:gd name="connsiteX4" fmla="*/ 347642 w 390386"/>
                <a:gd name="connsiteY4" fmla="*/ 71740 h 389490"/>
                <a:gd name="connsiteX5" fmla="*/ 318648 w 390386"/>
                <a:gd name="connsiteY5" fmla="*/ 42745 h 389490"/>
                <a:gd name="connsiteX6" fmla="*/ 288456 w 390386"/>
                <a:gd name="connsiteY6" fmla="*/ 72637 h 389490"/>
                <a:gd name="connsiteX7" fmla="*/ 215520 w 390386"/>
                <a:gd name="connsiteY7" fmla="*/ 42446 h 389490"/>
                <a:gd name="connsiteX8" fmla="*/ 215520 w 390386"/>
                <a:gd name="connsiteY8" fmla="*/ 0 h 389490"/>
                <a:gd name="connsiteX9" fmla="*/ 174568 w 390386"/>
                <a:gd name="connsiteY9" fmla="*/ 0 h 389490"/>
                <a:gd name="connsiteX10" fmla="*/ 174568 w 390386"/>
                <a:gd name="connsiteY10" fmla="*/ 42446 h 389490"/>
                <a:gd name="connsiteX11" fmla="*/ 101632 w 390386"/>
                <a:gd name="connsiteY11" fmla="*/ 72637 h 389490"/>
                <a:gd name="connsiteX12" fmla="*/ 71740 w 390386"/>
                <a:gd name="connsiteY12" fmla="*/ 42745 h 389490"/>
                <a:gd name="connsiteX13" fmla="*/ 42745 w 390386"/>
                <a:gd name="connsiteY13" fmla="*/ 71740 h 389490"/>
                <a:gd name="connsiteX14" fmla="*/ 72637 w 390386"/>
                <a:gd name="connsiteY14" fmla="*/ 101632 h 389490"/>
                <a:gd name="connsiteX15" fmla="*/ 42446 w 390386"/>
                <a:gd name="connsiteY15" fmla="*/ 174269 h 389490"/>
                <a:gd name="connsiteX16" fmla="*/ 0 w 390386"/>
                <a:gd name="connsiteY16" fmla="*/ 174269 h 389490"/>
                <a:gd name="connsiteX17" fmla="*/ 0 w 390386"/>
                <a:gd name="connsiteY17" fmla="*/ 215221 h 389490"/>
                <a:gd name="connsiteX18" fmla="*/ 42446 w 390386"/>
                <a:gd name="connsiteY18" fmla="*/ 215221 h 389490"/>
                <a:gd name="connsiteX19" fmla="*/ 72637 w 390386"/>
                <a:gd name="connsiteY19" fmla="*/ 287858 h 389490"/>
                <a:gd name="connsiteX20" fmla="*/ 42745 w 390386"/>
                <a:gd name="connsiteY20" fmla="*/ 317749 h 389490"/>
                <a:gd name="connsiteX21" fmla="*/ 71740 w 390386"/>
                <a:gd name="connsiteY21" fmla="*/ 346746 h 389490"/>
                <a:gd name="connsiteX22" fmla="*/ 101632 w 390386"/>
                <a:gd name="connsiteY22" fmla="*/ 316854 h 389490"/>
                <a:gd name="connsiteX23" fmla="*/ 174568 w 390386"/>
                <a:gd name="connsiteY23" fmla="*/ 347044 h 389490"/>
                <a:gd name="connsiteX24" fmla="*/ 174568 w 390386"/>
                <a:gd name="connsiteY24" fmla="*/ 389491 h 389490"/>
                <a:gd name="connsiteX25" fmla="*/ 215819 w 390386"/>
                <a:gd name="connsiteY25" fmla="*/ 389491 h 389490"/>
                <a:gd name="connsiteX26" fmla="*/ 215819 w 390386"/>
                <a:gd name="connsiteY26" fmla="*/ 347044 h 389490"/>
                <a:gd name="connsiteX27" fmla="*/ 288755 w 390386"/>
                <a:gd name="connsiteY27" fmla="*/ 316854 h 389490"/>
                <a:gd name="connsiteX28" fmla="*/ 318648 w 390386"/>
                <a:gd name="connsiteY28" fmla="*/ 346746 h 389490"/>
                <a:gd name="connsiteX29" fmla="*/ 347642 w 390386"/>
                <a:gd name="connsiteY29" fmla="*/ 317749 h 389490"/>
                <a:gd name="connsiteX30" fmla="*/ 317750 w 390386"/>
                <a:gd name="connsiteY30" fmla="*/ 287858 h 389490"/>
                <a:gd name="connsiteX31" fmla="*/ 347940 w 390386"/>
                <a:gd name="connsiteY31" fmla="*/ 215221 h 389490"/>
                <a:gd name="connsiteX32" fmla="*/ 390387 w 390386"/>
                <a:gd name="connsiteY32" fmla="*/ 215221 h 389490"/>
                <a:gd name="connsiteX33" fmla="*/ 195194 w 390386"/>
                <a:gd name="connsiteY33" fmla="*/ 288755 h 389490"/>
                <a:gd name="connsiteX34" fmla="*/ 101034 w 390386"/>
                <a:gd name="connsiteY34" fmla="*/ 194895 h 389490"/>
                <a:gd name="connsiteX35" fmla="*/ 195194 w 390386"/>
                <a:gd name="connsiteY35" fmla="*/ 100735 h 389490"/>
                <a:gd name="connsiteX36" fmla="*/ 289353 w 390386"/>
                <a:gd name="connsiteY36" fmla="*/ 194596 h 389490"/>
                <a:gd name="connsiteX37" fmla="*/ 195194 w 390386"/>
                <a:gd name="connsiteY37" fmla="*/ 288755 h 389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390386" h="389490">
                  <a:moveTo>
                    <a:pt x="390387" y="215221"/>
                  </a:moveTo>
                  <a:lnTo>
                    <a:pt x="390387" y="174269"/>
                  </a:lnTo>
                  <a:lnTo>
                    <a:pt x="347940" y="174269"/>
                  </a:lnTo>
                  <a:cubicBezTo>
                    <a:pt x="344355" y="147068"/>
                    <a:pt x="333592" y="122258"/>
                    <a:pt x="317750" y="101632"/>
                  </a:cubicBezTo>
                  <a:lnTo>
                    <a:pt x="347642" y="71740"/>
                  </a:lnTo>
                  <a:lnTo>
                    <a:pt x="318648" y="42745"/>
                  </a:lnTo>
                  <a:lnTo>
                    <a:pt x="288456" y="72637"/>
                  </a:lnTo>
                  <a:cubicBezTo>
                    <a:pt x="267532" y="56795"/>
                    <a:pt x="242722" y="46033"/>
                    <a:pt x="215520" y="42446"/>
                  </a:cubicBezTo>
                  <a:lnTo>
                    <a:pt x="215520" y="0"/>
                  </a:lnTo>
                  <a:lnTo>
                    <a:pt x="174568" y="0"/>
                  </a:lnTo>
                  <a:lnTo>
                    <a:pt x="174568" y="42446"/>
                  </a:lnTo>
                  <a:cubicBezTo>
                    <a:pt x="147367" y="46033"/>
                    <a:pt x="122557" y="56795"/>
                    <a:pt x="101632" y="72637"/>
                  </a:cubicBezTo>
                  <a:lnTo>
                    <a:pt x="71740" y="42745"/>
                  </a:lnTo>
                  <a:lnTo>
                    <a:pt x="42745" y="71740"/>
                  </a:lnTo>
                  <a:lnTo>
                    <a:pt x="72637" y="101632"/>
                  </a:lnTo>
                  <a:cubicBezTo>
                    <a:pt x="56795" y="122258"/>
                    <a:pt x="46033" y="147068"/>
                    <a:pt x="42446" y="174269"/>
                  </a:cubicBezTo>
                  <a:lnTo>
                    <a:pt x="0" y="174269"/>
                  </a:lnTo>
                  <a:lnTo>
                    <a:pt x="0" y="215221"/>
                  </a:lnTo>
                  <a:lnTo>
                    <a:pt x="42446" y="215221"/>
                  </a:lnTo>
                  <a:cubicBezTo>
                    <a:pt x="46033" y="242423"/>
                    <a:pt x="56795" y="267233"/>
                    <a:pt x="72637" y="287858"/>
                  </a:cubicBezTo>
                  <a:lnTo>
                    <a:pt x="42745" y="317749"/>
                  </a:lnTo>
                  <a:lnTo>
                    <a:pt x="71740" y="346746"/>
                  </a:lnTo>
                  <a:lnTo>
                    <a:pt x="101632" y="316854"/>
                  </a:lnTo>
                  <a:cubicBezTo>
                    <a:pt x="122557" y="332696"/>
                    <a:pt x="147367" y="343459"/>
                    <a:pt x="174568" y="347044"/>
                  </a:cubicBezTo>
                  <a:lnTo>
                    <a:pt x="174568" y="389491"/>
                  </a:lnTo>
                  <a:lnTo>
                    <a:pt x="215819" y="389491"/>
                  </a:lnTo>
                  <a:lnTo>
                    <a:pt x="215819" y="347044"/>
                  </a:lnTo>
                  <a:cubicBezTo>
                    <a:pt x="243021" y="343459"/>
                    <a:pt x="267831" y="332696"/>
                    <a:pt x="288755" y="316854"/>
                  </a:cubicBezTo>
                  <a:lnTo>
                    <a:pt x="318648" y="346746"/>
                  </a:lnTo>
                  <a:lnTo>
                    <a:pt x="347642" y="317749"/>
                  </a:lnTo>
                  <a:lnTo>
                    <a:pt x="317750" y="287858"/>
                  </a:lnTo>
                  <a:cubicBezTo>
                    <a:pt x="333592" y="267233"/>
                    <a:pt x="344355" y="242423"/>
                    <a:pt x="347940" y="215221"/>
                  </a:cubicBezTo>
                  <a:lnTo>
                    <a:pt x="390387" y="215221"/>
                  </a:lnTo>
                  <a:close/>
                  <a:moveTo>
                    <a:pt x="195194" y="288755"/>
                  </a:moveTo>
                  <a:cubicBezTo>
                    <a:pt x="143182" y="288755"/>
                    <a:pt x="101034" y="246608"/>
                    <a:pt x="101034" y="194895"/>
                  </a:cubicBezTo>
                  <a:cubicBezTo>
                    <a:pt x="101034" y="143182"/>
                    <a:pt x="143182" y="100735"/>
                    <a:pt x="195194" y="100735"/>
                  </a:cubicBezTo>
                  <a:cubicBezTo>
                    <a:pt x="247206" y="100735"/>
                    <a:pt x="289353" y="142883"/>
                    <a:pt x="289353" y="194596"/>
                  </a:cubicBezTo>
                  <a:cubicBezTo>
                    <a:pt x="289353" y="246309"/>
                    <a:pt x="247206" y="288755"/>
                    <a:pt x="195194" y="288755"/>
                  </a:cubicBezTo>
                  <a:close/>
                </a:path>
              </a:pathLst>
            </a:custGeom>
            <a:solidFill>
              <a:srgbClr val="50E6FF"/>
            </a:solidFill>
            <a:ln w="353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pic>
        <p:nvPicPr>
          <p:cNvPr id="9" name="Graphic 8">
            <a:extLst>
              <a:ext uri="{FF2B5EF4-FFF2-40B4-BE49-F238E27FC236}">
                <a16:creationId xmlns:a16="http://schemas.microsoft.com/office/drawing/2014/main" id="{B7BB444D-598A-AA7F-1BB5-79A30E0237A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923433" y="3449931"/>
            <a:ext cx="485305" cy="485305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3FDD11E7-108A-86BE-4B12-00CE43C4DC11}"/>
              </a:ext>
            </a:extLst>
          </p:cNvPr>
          <p:cNvSpPr txBox="1"/>
          <p:nvPr/>
        </p:nvSpPr>
        <p:spPr>
          <a:xfrm>
            <a:off x="8750871" y="3896702"/>
            <a:ext cx="1228335" cy="61641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Private Link</a:t>
            </a:r>
          </a:p>
          <a:p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endpoint</a:t>
            </a:r>
          </a:p>
          <a:p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10.5.0.5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F165631-47A2-291E-AC59-0397F442572D}"/>
              </a:ext>
            </a:extLst>
          </p:cNvPr>
          <p:cNvSpPr txBox="1"/>
          <p:nvPr/>
        </p:nvSpPr>
        <p:spPr>
          <a:xfrm>
            <a:off x="7282409" y="3928716"/>
            <a:ext cx="1378329" cy="63430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DNS </a:t>
            </a:r>
          </a:p>
          <a:p>
            <a:pPr algn="ctr"/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forwarder</a:t>
            </a:r>
          </a:p>
          <a:p>
            <a:pPr algn="ctr"/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10.5.0.254</a:t>
            </a:r>
          </a:p>
        </p:txBody>
      </p:sp>
      <p:pic>
        <p:nvPicPr>
          <p:cNvPr id="81" name="Graphic 80">
            <a:extLst>
              <a:ext uri="{FF2B5EF4-FFF2-40B4-BE49-F238E27FC236}">
                <a16:creationId xmlns:a16="http://schemas.microsoft.com/office/drawing/2014/main" id="{BB6FDE4A-1A13-1758-1DF3-FF8B6D1E712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326218" y="3145685"/>
            <a:ext cx="1228335" cy="1176538"/>
          </a:xfrm>
          <a:prstGeom prst="rect">
            <a:avLst/>
          </a:prstGeom>
        </p:spPr>
      </p:pic>
      <p:sp>
        <p:nvSpPr>
          <p:cNvPr id="88" name="TextBox 87">
            <a:extLst>
              <a:ext uri="{FF2B5EF4-FFF2-40B4-BE49-F238E27FC236}">
                <a16:creationId xmlns:a16="http://schemas.microsoft.com/office/drawing/2014/main" id="{80F33761-70A4-F814-8E74-246DDD93B83D}"/>
              </a:ext>
            </a:extLst>
          </p:cNvPr>
          <p:cNvSpPr txBox="1"/>
          <p:nvPr/>
        </p:nvSpPr>
        <p:spPr>
          <a:xfrm>
            <a:off x="9203633" y="1028963"/>
            <a:ext cx="22314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Azure recursive resolvers</a:t>
            </a:r>
          </a:p>
        </p:txBody>
      </p:sp>
      <p:sp>
        <p:nvSpPr>
          <p:cNvPr id="84" name="Rectangle: Rounded Corners 83">
            <a:extLst>
              <a:ext uri="{FF2B5EF4-FFF2-40B4-BE49-F238E27FC236}">
                <a16:creationId xmlns:a16="http://schemas.microsoft.com/office/drawing/2014/main" id="{0827FF05-1568-8892-7E02-0F045190B99D}"/>
              </a:ext>
            </a:extLst>
          </p:cNvPr>
          <p:cNvSpPr/>
          <p:nvPr/>
        </p:nvSpPr>
        <p:spPr>
          <a:xfrm>
            <a:off x="6483432" y="5302108"/>
            <a:ext cx="4342894" cy="1354723"/>
          </a:xfrm>
          <a:prstGeom prst="roundRect">
            <a:avLst>
              <a:gd name="adj" fmla="val 4259"/>
            </a:avLst>
          </a:prstGeom>
          <a:noFill/>
          <a:ln>
            <a:solidFill>
              <a:srgbClr val="4472C4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66830E07-FD12-9571-E6CD-D9737B3E327C}"/>
              </a:ext>
            </a:extLst>
          </p:cNvPr>
          <p:cNvSpPr/>
          <p:nvPr/>
        </p:nvSpPr>
        <p:spPr>
          <a:xfrm>
            <a:off x="7013283" y="6565380"/>
            <a:ext cx="453471" cy="184442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97" name="Graphic 96">
            <a:extLst>
              <a:ext uri="{FF2B5EF4-FFF2-40B4-BE49-F238E27FC236}">
                <a16:creationId xmlns:a16="http://schemas.microsoft.com/office/drawing/2014/main" id="{706C0318-F005-F673-8BC4-CB620D492F64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6779874" y="6252366"/>
            <a:ext cx="1018257" cy="834235"/>
          </a:xfrm>
          <a:prstGeom prst="rect">
            <a:avLst/>
          </a:prstGeom>
        </p:spPr>
      </p:pic>
      <p:pic>
        <p:nvPicPr>
          <p:cNvPr id="107" name="Graphic 106">
            <a:extLst>
              <a:ext uri="{FF2B5EF4-FFF2-40B4-BE49-F238E27FC236}">
                <a16:creationId xmlns:a16="http://schemas.microsoft.com/office/drawing/2014/main" id="{B047DE5D-88E9-05FE-4634-2A5F3EE7F5E3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6779874" y="4348905"/>
            <a:ext cx="1018257" cy="834235"/>
          </a:xfrm>
          <a:prstGeom prst="rect">
            <a:avLst/>
          </a:prstGeom>
        </p:spPr>
      </p:pic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A5E3E604-C285-CFA0-5447-96352CE0636A}"/>
              </a:ext>
            </a:extLst>
          </p:cNvPr>
          <p:cNvCxnSpPr>
            <a:cxnSpLocks/>
          </p:cNvCxnSpPr>
          <p:nvPr/>
        </p:nvCxnSpPr>
        <p:spPr>
          <a:xfrm flipV="1">
            <a:off x="9952047" y="4719607"/>
            <a:ext cx="0" cy="582500"/>
          </a:xfrm>
          <a:prstGeom prst="straightConnector1">
            <a:avLst/>
          </a:prstGeom>
          <a:ln w="25400">
            <a:solidFill>
              <a:schemeClr val="tx1"/>
            </a:solidFill>
            <a:bevel/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>
            <a:extLst>
              <a:ext uri="{FF2B5EF4-FFF2-40B4-BE49-F238E27FC236}">
                <a16:creationId xmlns:a16="http://schemas.microsoft.com/office/drawing/2014/main" id="{3A35679A-4D53-8915-2D54-F45BE4650744}"/>
              </a:ext>
            </a:extLst>
          </p:cNvPr>
          <p:cNvCxnSpPr>
            <a:cxnSpLocks/>
            <a:endCxn id="3" idx="1"/>
          </p:cNvCxnSpPr>
          <p:nvPr/>
        </p:nvCxnSpPr>
        <p:spPr>
          <a:xfrm>
            <a:off x="9350848" y="3615604"/>
            <a:ext cx="1671375" cy="0"/>
          </a:xfrm>
          <a:prstGeom prst="straightConnector1">
            <a:avLst/>
          </a:prstGeom>
          <a:ln w="25400">
            <a:solidFill>
              <a:schemeClr val="accent5">
                <a:lumMod val="75000"/>
              </a:schemeClr>
            </a:solidFill>
            <a:bevel/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>
            <a:extLst>
              <a:ext uri="{FF2B5EF4-FFF2-40B4-BE49-F238E27FC236}">
                <a16:creationId xmlns:a16="http://schemas.microsoft.com/office/drawing/2014/main" id="{1101C59A-2E9A-72F7-EE0C-AC18544E06E7}"/>
              </a:ext>
            </a:extLst>
          </p:cNvPr>
          <p:cNvCxnSpPr>
            <a:cxnSpLocks/>
          </p:cNvCxnSpPr>
          <p:nvPr/>
        </p:nvCxnSpPr>
        <p:spPr>
          <a:xfrm flipH="1" flipV="1">
            <a:off x="8501178" y="893316"/>
            <a:ext cx="0" cy="1074573"/>
          </a:xfrm>
          <a:prstGeom prst="straightConnector1">
            <a:avLst/>
          </a:prstGeom>
          <a:ln w="254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>
            <a:extLst>
              <a:ext uri="{FF2B5EF4-FFF2-40B4-BE49-F238E27FC236}">
                <a16:creationId xmlns:a16="http://schemas.microsoft.com/office/drawing/2014/main" id="{A4DCB528-6D67-11EC-34DB-39772BBF8F21}"/>
              </a:ext>
            </a:extLst>
          </p:cNvPr>
          <p:cNvCxnSpPr>
            <a:cxnSpLocks/>
          </p:cNvCxnSpPr>
          <p:nvPr/>
        </p:nvCxnSpPr>
        <p:spPr>
          <a:xfrm flipV="1">
            <a:off x="8913126" y="1425690"/>
            <a:ext cx="5625" cy="542199"/>
          </a:xfrm>
          <a:prstGeom prst="straightConnector1">
            <a:avLst/>
          </a:prstGeom>
          <a:ln w="254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>
            <a:extLst>
              <a:ext uri="{FF2B5EF4-FFF2-40B4-BE49-F238E27FC236}">
                <a16:creationId xmlns:a16="http://schemas.microsoft.com/office/drawing/2014/main" id="{E5020F58-90B7-8C69-6F08-B52B6EE400F6}"/>
              </a:ext>
            </a:extLst>
          </p:cNvPr>
          <p:cNvCxnSpPr>
            <a:cxnSpLocks/>
          </p:cNvCxnSpPr>
          <p:nvPr/>
        </p:nvCxnSpPr>
        <p:spPr>
          <a:xfrm flipH="1" flipV="1">
            <a:off x="8014272" y="2666575"/>
            <a:ext cx="0" cy="813234"/>
          </a:xfrm>
          <a:prstGeom prst="straightConnector1">
            <a:avLst/>
          </a:prstGeom>
          <a:ln w="254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>
            <a:extLst>
              <a:ext uri="{FF2B5EF4-FFF2-40B4-BE49-F238E27FC236}">
                <a16:creationId xmlns:a16="http://schemas.microsoft.com/office/drawing/2014/main" id="{CE6B4C8A-ACB3-2020-6309-C32F38E6C017}"/>
              </a:ext>
            </a:extLst>
          </p:cNvPr>
          <p:cNvCxnSpPr>
            <a:cxnSpLocks/>
          </p:cNvCxnSpPr>
          <p:nvPr/>
        </p:nvCxnSpPr>
        <p:spPr>
          <a:xfrm>
            <a:off x="7800697" y="2666575"/>
            <a:ext cx="0" cy="813234"/>
          </a:xfrm>
          <a:prstGeom prst="straightConnector1">
            <a:avLst/>
          </a:prstGeom>
          <a:ln w="254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Oval 133">
            <a:extLst>
              <a:ext uri="{FF2B5EF4-FFF2-40B4-BE49-F238E27FC236}">
                <a16:creationId xmlns:a16="http://schemas.microsoft.com/office/drawing/2014/main" id="{D373AE76-5617-8915-CA4B-8F8E3E460F88}"/>
              </a:ext>
            </a:extLst>
          </p:cNvPr>
          <p:cNvSpPr/>
          <p:nvPr/>
        </p:nvSpPr>
        <p:spPr>
          <a:xfrm>
            <a:off x="8542611" y="5414949"/>
            <a:ext cx="320040" cy="320040"/>
          </a:xfrm>
          <a:prstGeom prst="ellipse">
            <a:avLst/>
          </a:prstGeom>
          <a:solidFill>
            <a:srgbClr val="107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cxnSp>
        <p:nvCxnSpPr>
          <p:cNvPr id="136" name="Connector: Elbow 135">
            <a:extLst>
              <a:ext uri="{FF2B5EF4-FFF2-40B4-BE49-F238E27FC236}">
                <a16:creationId xmlns:a16="http://schemas.microsoft.com/office/drawing/2014/main" id="{036ECDD9-62D6-5B49-FB08-C3BA89882502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6921572" y="1192312"/>
            <a:ext cx="1917519" cy="704806"/>
          </a:xfrm>
          <a:prstGeom prst="bentConnector3">
            <a:avLst>
              <a:gd name="adj1" fmla="val 100170"/>
            </a:avLst>
          </a:prstGeom>
          <a:ln w="25400">
            <a:solidFill>
              <a:schemeClr val="tx1"/>
            </a:solidFill>
            <a:prstDash val="sys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Oval 149">
            <a:extLst>
              <a:ext uri="{FF2B5EF4-FFF2-40B4-BE49-F238E27FC236}">
                <a16:creationId xmlns:a16="http://schemas.microsoft.com/office/drawing/2014/main" id="{D040BA57-0362-93A3-5553-4C8572F9AFEA}"/>
              </a:ext>
            </a:extLst>
          </p:cNvPr>
          <p:cNvSpPr/>
          <p:nvPr/>
        </p:nvSpPr>
        <p:spPr>
          <a:xfrm>
            <a:off x="7416653" y="4875790"/>
            <a:ext cx="320040" cy="320040"/>
          </a:xfrm>
          <a:prstGeom prst="ellipse">
            <a:avLst/>
          </a:prstGeom>
          <a:solidFill>
            <a:srgbClr val="107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</a:p>
        </p:txBody>
      </p:sp>
      <p:sp>
        <p:nvSpPr>
          <p:cNvPr id="152" name="Oval 151">
            <a:extLst>
              <a:ext uri="{FF2B5EF4-FFF2-40B4-BE49-F238E27FC236}">
                <a16:creationId xmlns:a16="http://schemas.microsoft.com/office/drawing/2014/main" id="{97697C25-6654-6E28-AAE0-DD635ED9556A}"/>
              </a:ext>
            </a:extLst>
          </p:cNvPr>
          <p:cNvSpPr/>
          <p:nvPr/>
        </p:nvSpPr>
        <p:spPr>
          <a:xfrm>
            <a:off x="8072714" y="2797223"/>
            <a:ext cx="320040" cy="320040"/>
          </a:xfrm>
          <a:prstGeom prst="ellipse">
            <a:avLst/>
          </a:prstGeom>
          <a:solidFill>
            <a:srgbClr val="107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154" name="Oval 153">
            <a:extLst>
              <a:ext uri="{FF2B5EF4-FFF2-40B4-BE49-F238E27FC236}">
                <a16:creationId xmlns:a16="http://schemas.microsoft.com/office/drawing/2014/main" id="{B8436194-A04F-516D-C19F-2FCA9D24F0EF}"/>
              </a:ext>
            </a:extLst>
          </p:cNvPr>
          <p:cNvSpPr/>
          <p:nvPr/>
        </p:nvSpPr>
        <p:spPr>
          <a:xfrm>
            <a:off x="8988125" y="1584483"/>
            <a:ext cx="320040" cy="320040"/>
          </a:xfrm>
          <a:prstGeom prst="ellipse">
            <a:avLst/>
          </a:prstGeom>
          <a:solidFill>
            <a:srgbClr val="107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</a:p>
        </p:txBody>
      </p:sp>
      <p:sp>
        <p:nvSpPr>
          <p:cNvPr id="156" name="Oval 155">
            <a:extLst>
              <a:ext uri="{FF2B5EF4-FFF2-40B4-BE49-F238E27FC236}">
                <a16:creationId xmlns:a16="http://schemas.microsoft.com/office/drawing/2014/main" id="{3E173450-71DD-E4DD-4179-0F981287CCBA}"/>
              </a:ext>
            </a:extLst>
          </p:cNvPr>
          <p:cNvSpPr/>
          <p:nvPr/>
        </p:nvSpPr>
        <p:spPr>
          <a:xfrm>
            <a:off x="8131791" y="1111269"/>
            <a:ext cx="320040" cy="320040"/>
          </a:xfrm>
          <a:prstGeom prst="ellipse">
            <a:avLst/>
          </a:prstGeom>
          <a:solidFill>
            <a:srgbClr val="107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>
                <a:latin typeface="Segoe UI" panose="020B0502040204020203" pitchFamily="34" charset="0"/>
                <a:cs typeface="Segoe UI" panose="020B0502040204020203" pitchFamily="34" charset="0"/>
              </a:rPr>
              <a:t>5</a:t>
            </a:r>
          </a:p>
        </p:txBody>
      </p:sp>
      <p:sp>
        <p:nvSpPr>
          <p:cNvPr id="160" name="Oval 159">
            <a:extLst>
              <a:ext uri="{FF2B5EF4-FFF2-40B4-BE49-F238E27FC236}">
                <a16:creationId xmlns:a16="http://schemas.microsoft.com/office/drawing/2014/main" id="{8B18E9D2-35D8-8CF6-AD9A-FC591D2560EA}"/>
              </a:ext>
            </a:extLst>
          </p:cNvPr>
          <p:cNvSpPr/>
          <p:nvPr/>
        </p:nvSpPr>
        <p:spPr>
          <a:xfrm>
            <a:off x="7425028" y="2797223"/>
            <a:ext cx="320040" cy="320040"/>
          </a:xfrm>
          <a:prstGeom prst="ellipse">
            <a:avLst/>
          </a:prstGeom>
          <a:solidFill>
            <a:srgbClr val="107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>
                <a:latin typeface="Segoe UI" panose="020B0502040204020203" pitchFamily="34" charset="0"/>
                <a:cs typeface="Segoe UI" panose="020B0502040204020203" pitchFamily="34" charset="0"/>
              </a:rPr>
              <a:t>6</a:t>
            </a:r>
          </a:p>
        </p:txBody>
      </p:sp>
      <p:sp>
        <p:nvSpPr>
          <p:cNvPr id="162" name="Oval 161">
            <a:extLst>
              <a:ext uri="{FF2B5EF4-FFF2-40B4-BE49-F238E27FC236}">
                <a16:creationId xmlns:a16="http://schemas.microsoft.com/office/drawing/2014/main" id="{9E7ADDB3-D4F1-F230-30EC-1E8F98EE7867}"/>
              </a:ext>
            </a:extLst>
          </p:cNvPr>
          <p:cNvSpPr/>
          <p:nvPr/>
        </p:nvSpPr>
        <p:spPr>
          <a:xfrm>
            <a:off x="8089655" y="4875790"/>
            <a:ext cx="320040" cy="320040"/>
          </a:xfrm>
          <a:prstGeom prst="ellipse">
            <a:avLst/>
          </a:prstGeom>
          <a:solidFill>
            <a:srgbClr val="107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>
                <a:latin typeface="Segoe UI" panose="020B0502040204020203" pitchFamily="34" charset="0"/>
                <a:cs typeface="Segoe UI" panose="020B0502040204020203" pitchFamily="34" charset="0"/>
              </a:rPr>
              <a:t>7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429AB35-F358-4EB8-C89A-67142DF9DFA5}"/>
              </a:ext>
            </a:extLst>
          </p:cNvPr>
          <p:cNvSpPr txBox="1"/>
          <p:nvPr/>
        </p:nvSpPr>
        <p:spPr>
          <a:xfrm>
            <a:off x="7021466" y="1257873"/>
            <a:ext cx="1032107" cy="4045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lstStyle/>
          <a:p>
            <a:pPr algn="ctr"/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Virtual network link</a:t>
            </a:r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83954E5C-DCBB-7D11-7D71-192E0896C8BC}"/>
              </a:ext>
            </a:extLst>
          </p:cNvPr>
          <p:cNvSpPr txBox="1"/>
          <p:nvPr/>
        </p:nvSpPr>
        <p:spPr>
          <a:xfrm>
            <a:off x="6032363" y="4711224"/>
            <a:ext cx="1212708" cy="43088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VNet-hub-001</a:t>
            </a:r>
          </a:p>
          <a:p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10.5.0.0/24</a:t>
            </a:r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C34EA439-6DF4-01D3-25B0-7204AA8D94ED}"/>
              </a:ext>
            </a:extLst>
          </p:cNvPr>
          <p:cNvSpPr txBox="1"/>
          <p:nvPr/>
        </p:nvSpPr>
        <p:spPr>
          <a:xfrm>
            <a:off x="7460752" y="6584711"/>
            <a:ext cx="2121617" cy="47812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On-premises network</a:t>
            </a:r>
          </a:p>
          <a:p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10.0.0.0/24</a:t>
            </a:r>
          </a:p>
        </p:txBody>
      </p:sp>
      <p:cxnSp>
        <p:nvCxnSpPr>
          <p:cNvPr id="196" name="Straight Arrow Connector 195">
            <a:extLst>
              <a:ext uri="{FF2B5EF4-FFF2-40B4-BE49-F238E27FC236}">
                <a16:creationId xmlns:a16="http://schemas.microsoft.com/office/drawing/2014/main" id="{50B5C557-54F9-9192-52C0-73B44BE27A8B}"/>
              </a:ext>
            </a:extLst>
          </p:cNvPr>
          <p:cNvCxnSpPr>
            <a:cxnSpLocks/>
          </p:cNvCxnSpPr>
          <p:nvPr/>
        </p:nvCxnSpPr>
        <p:spPr>
          <a:xfrm flipV="1">
            <a:off x="7800697" y="4535580"/>
            <a:ext cx="0" cy="969517"/>
          </a:xfrm>
          <a:prstGeom prst="straightConnector1">
            <a:avLst/>
          </a:prstGeom>
          <a:ln w="25400">
            <a:solidFill>
              <a:schemeClr val="tx1"/>
            </a:solidFill>
            <a:bevel/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Arrow Connector 197">
            <a:extLst>
              <a:ext uri="{FF2B5EF4-FFF2-40B4-BE49-F238E27FC236}">
                <a16:creationId xmlns:a16="http://schemas.microsoft.com/office/drawing/2014/main" id="{A3E33993-047B-4C8D-A8BA-314584B40BD0}"/>
              </a:ext>
            </a:extLst>
          </p:cNvPr>
          <p:cNvCxnSpPr>
            <a:cxnSpLocks/>
          </p:cNvCxnSpPr>
          <p:nvPr/>
        </p:nvCxnSpPr>
        <p:spPr>
          <a:xfrm flipH="1">
            <a:off x="8021534" y="4535579"/>
            <a:ext cx="0" cy="1002866"/>
          </a:xfrm>
          <a:prstGeom prst="straightConnector1">
            <a:avLst/>
          </a:prstGeom>
          <a:ln w="25400">
            <a:solidFill>
              <a:schemeClr val="tx1"/>
            </a:solidFill>
            <a:bevel/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Connector: Elbow 205">
            <a:extLst>
              <a:ext uri="{FF2B5EF4-FFF2-40B4-BE49-F238E27FC236}">
                <a16:creationId xmlns:a16="http://schemas.microsoft.com/office/drawing/2014/main" id="{DBD71592-EF6A-FA8E-7C49-AFCB1DE07EAC}"/>
              </a:ext>
            </a:extLst>
          </p:cNvPr>
          <p:cNvCxnSpPr>
            <a:cxnSpLocks/>
          </p:cNvCxnSpPr>
          <p:nvPr/>
        </p:nvCxnSpPr>
        <p:spPr>
          <a:xfrm rot="16200000" flipV="1">
            <a:off x="8718946" y="4470215"/>
            <a:ext cx="1784357" cy="352105"/>
          </a:xfrm>
          <a:prstGeom prst="bentConnector3">
            <a:avLst>
              <a:gd name="adj1" fmla="val 99964"/>
            </a:avLst>
          </a:prstGeom>
          <a:ln w="25400">
            <a:solidFill>
              <a:schemeClr val="accent5">
                <a:lumMod val="75000"/>
              </a:schemeClr>
            </a:solidFill>
            <a:prstDash val="solid"/>
            <a:bevel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4260C16E-F3D6-96DE-4CED-A2BE20C4B1B6}"/>
              </a:ext>
            </a:extLst>
          </p:cNvPr>
          <p:cNvSpPr txBox="1"/>
          <p:nvPr/>
        </p:nvSpPr>
        <p:spPr>
          <a:xfrm>
            <a:off x="3683065" y="4170379"/>
            <a:ext cx="2281178" cy="6773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DNS traffic</a:t>
            </a:r>
          </a:p>
          <a:p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Private connection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7A0209EB-D1D8-03EF-0F85-D35E92008FBE}"/>
              </a:ext>
            </a:extLst>
          </p:cNvPr>
          <p:cNvCxnSpPr>
            <a:cxnSpLocks/>
          </p:cNvCxnSpPr>
          <p:nvPr/>
        </p:nvCxnSpPr>
        <p:spPr>
          <a:xfrm>
            <a:off x="3122840" y="4323522"/>
            <a:ext cx="540934" cy="0"/>
          </a:xfrm>
          <a:prstGeom prst="straightConnector1">
            <a:avLst/>
          </a:prstGeom>
          <a:ln w="254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8E996B98-C72B-58AE-BDD8-48F0AEA2675C}"/>
              </a:ext>
            </a:extLst>
          </p:cNvPr>
          <p:cNvCxnSpPr>
            <a:cxnSpLocks/>
          </p:cNvCxnSpPr>
          <p:nvPr/>
        </p:nvCxnSpPr>
        <p:spPr>
          <a:xfrm>
            <a:off x="3136492" y="4650548"/>
            <a:ext cx="540934" cy="0"/>
          </a:xfrm>
          <a:prstGeom prst="straightConnector1">
            <a:avLst/>
          </a:prstGeom>
          <a:ln w="25400">
            <a:solidFill>
              <a:schemeClr val="accent5">
                <a:lumMod val="75000"/>
              </a:schemeClr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8CA92746-DC0F-4E03-12FB-918D0CD588A6}"/>
              </a:ext>
            </a:extLst>
          </p:cNvPr>
          <p:cNvGrpSpPr/>
          <p:nvPr/>
        </p:nvGrpSpPr>
        <p:grpSpPr>
          <a:xfrm>
            <a:off x="6440238" y="5293726"/>
            <a:ext cx="1809973" cy="1176538"/>
            <a:chOff x="3985960" y="5062679"/>
            <a:chExt cx="1809973" cy="1176538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2E09DC62-62D3-90E0-CC44-8F3C759A3DC7}"/>
                </a:ext>
              </a:extLst>
            </p:cNvPr>
            <p:cNvSpPr/>
            <p:nvPr/>
          </p:nvSpPr>
          <p:spPr>
            <a:xfrm>
              <a:off x="4215868" y="5307398"/>
              <a:ext cx="1543717" cy="853493"/>
            </a:xfrm>
            <a:prstGeom prst="rect">
              <a:avLst/>
            </a:prstGeom>
            <a:solidFill>
              <a:srgbClr val="F8F8F8"/>
            </a:solidFill>
            <a:ln w="3175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5" name="Graphic 4">
              <a:extLst>
                <a:ext uri="{FF2B5EF4-FFF2-40B4-BE49-F238E27FC236}">
                  <a16:creationId xmlns:a16="http://schemas.microsoft.com/office/drawing/2014/main" id="{DA8C7734-F53D-FD3A-9F69-F445797C8644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3985960" y="5062679"/>
              <a:ext cx="1228335" cy="1176538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5113029A-7176-4BD3-489B-3FA8B82C3491}"/>
                </a:ext>
              </a:extLst>
            </p:cNvPr>
            <p:cNvSpPr txBox="1"/>
            <p:nvPr/>
          </p:nvSpPr>
          <p:spPr>
            <a:xfrm>
              <a:off x="4876179" y="5390659"/>
              <a:ext cx="91975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>
                  <a:latin typeface="Segoe UI" panose="020B0502040204020203" pitchFamily="34" charset="0"/>
                  <a:cs typeface="Segoe UI" panose="020B0502040204020203" pitchFamily="34" charset="0"/>
                </a:rPr>
                <a:t>Internal DNS</a:t>
              </a:r>
            </a:p>
            <a:p>
              <a:r>
                <a:rPr lang="en-US" sz="1200">
                  <a:latin typeface="Segoe UI" panose="020B0502040204020203" pitchFamily="34" charset="0"/>
                  <a:cs typeface="Segoe UI" panose="020B0502040204020203" pitchFamily="34" charset="0"/>
                </a:rPr>
                <a:t>10.0.0.254</a:t>
              </a:r>
            </a:p>
          </p:txBody>
        </p:sp>
      </p:grp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D7D205D-5EF3-8C56-8CBD-27A799E97674}"/>
              </a:ext>
            </a:extLst>
          </p:cNvPr>
          <p:cNvCxnSpPr>
            <a:cxnSpLocks/>
          </p:cNvCxnSpPr>
          <p:nvPr/>
        </p:nvCxnSpPr>
        <p:spPr>
          <a:xfrm flipH="1">
            <a:off x="8232735" y="5805286"/>
            <a:ext cx="885351" cy="0"/>
          </a:xfrm>
          <a:prstGeom prst="straightConnector1">
            <a:avLst/>
          </a:prstGeom>
          <a:ln w="254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C6E5850-432D-80BF-5DAD-B24B55C77A15}"/>
              </a:ext>
            </a:extLst>
          </p:cNvPr>
          <p:cNvCxnSpPr>
            <a:cxnSpLocks/>
          </p:cNvCxnSpPr>
          <p:nvPr/>
        </p:nvCxnSpPr>
        <p:spPr>
          <a:xfrm>
            <a:off x="8243923" y="6079839"/>
            <a:ext cx="916121" cy="0"/>
          </a:xfrm>
          <a:prstGeom prst="straightConnector1">
            <a:avLst/>
          </a:prstGeom>
          <a:ln w="254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 30">
            <a:extLst>
              <a:ext uri="{FF2B5EF4-FFF2-40B4-BE49-F238E27FC236}">
                <a16:creationId xmlns:a16="http://schemas.microsoft.com/office/drawing/2014/main" id="{55D3A41A-9201-DF5C-C578-2548CC51641F}"/>
              </a:ext>
            </a:extLst>
          </p:cNvPr>
          <p:cNvSpPr/>
          <p:nvPr/>
        </p:nvSpPr>
        <p:spPr>
          <a:xfrm>
            <a:off x="8542611" y="6171678"/>
            <a:ext cx="320040" cy="320040"/>
          </a:xfrm>
          <a:prstGeom prst="ellipse">
            <a:avLst/>
          </a:prstGeom>
          <a:solidFill>
            <a:srgbClr val="107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>
                <a:latin typeface="Segoe UI" panose="020B0502040204020203" pitchFamily="34" charset="0"/>
                <a:cs typeface="Segoe UI" panose="020B0502040204020203" pitchFamily="34" charset="0"/>
              </a:rPr>
              <a:t>8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88644310-8D7D-E674-F37A-E3AE2E23125B}"/>
              </a:ext>
            </a:extLst>
          </p:cNvPr>
          <p:cNvSpPr/>
          <p:nvPr/>
        </p:nvSpPr>
        <p:spPr>
          <a:xfrm>
            <a:off x="9988456" y="4875790"/>
            <a:ext cx="320040" cy="320040"/>
          </a:xfrm>
          <a:prstGeom prst="ellipse">
            <a:avLst/>
          </a:prstGeom>
          <a:solidFill>
            <a:srgbClr val="107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>
                <a:latin typeface="Segoe UI" panose="020B0502040204020203" pitchFamily="34" charset="0"/>
                <a:cs typeface="Segoe UI" panose="020B0502040204020203" pitchFamily="34" charset="0"/>
              </a:rPr>
              <a:t>9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CAAC103C-501B-52E3-2CCC-56DA15AEE1A4}"/>
              </a:ext>
            </a:extLst>
          </p:cNvPr>
          <p:cNvCxnSpPr>
            <a:cxnSpLocks/>
          </p:cNvCxnSpPr>
          <p:nvPr/>
        </p:nvCxnSpPr>
        <p:spPr>
          <a:xfrm flipH="1">
            <a:off x="5265675" y="5734989"/>
            <a:ext cx="1404471" cy="0"/>
          </a:xfrm>
          <a:prstGeom prst="straightConnector1">
            <a:avLst/>
          </a:prstGeom>
          <a:ln w="254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EFFF78CC-F261-F3CC-802C-B7A4F3C6B35D}"/>
              </a:ext>
            </a:extLst>
          </p:cNvPr>
          <p:cNvSpPr txBox="1"/>
          <p:nvPr/>
        </p:nvSpPr>
        <p:spPr>
          <a:xfrm>
            <a:off x="5549595" y="5768485"/>
            <a:ext cx="1018257" cy="43088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100">
                <a:latin typeface="Segoe UI" panose="020B0502040204020203" pitchFamily="34" charset="0"/>
                <a:cs typeface="Segoe UI" panose="020B0502040204020203" pitchFamily="34" charset="0"/>
              </a:rPr>
              <a:t>Conditional forwarder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E65176F-07AA-BF21-46A1-E145EDE48295}"/>
              </a:ext>
            </a:extLst>
          </p:cNvPr>
          <p:cNvSpPr/>
          <p:nvPr/>
        </p:nvSpPr>
        <p:spPr>
          <a:xfrm>
            <a:off x="2857767" y="5133005"/>
            <a:ext cx="1577843" cy="113503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70C0"/>
                </a:solidFill>
              </a:ln>
              <a:noFill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B6A728DD-247E-BA54-8A30-3111DE4B386E}"/>
              </a:ext>
            </a:extLst>
          </p:cNvPr>
          <p:cNvSpPr/>
          <p:nvPr/>
        </p:nvSpPr>
        <p:spPr>
          <a:xfrm>
            <a:off x="4503544" y="5142111"/>
            <a:ext cx="734895" cy="111025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70C0"/>
                </a:solidFill>
              </a:ln>
              <a:noFill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489BDFC-2D8E-E0C5-8C34-FBCE9374F8C7}"/>
              </a:ext>
            </a:extLst>
          </p:cNvPr>
          <p:cNvSpPr txBox="1"/>
          <p:nvPr/>
        </p:nvSpPr>
        <p:spPr>
          <a:xfrm>
            <a:off x="4446263" y="5183139"/>
            <a:ext cx="830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latin typeface="Segoe UI" panose="020B0502040204020203" pitchFamily="34" charset="0"/>
                <a:cs typeface="Segoe UI" panose="020B0502040204020203" pitchFamily="34" charset="0"/>
              </a:rPr>
              <a:t>IP address</a:t>
            </a:r>
          </a:p>
          <a:p>
            <a:r>
              <a:rPr lang="en-US" sz="900">
                <a:latin typeface="Segoe UI" panose="020B0502040204020203" pitchFamily="34" charset="0"/>
                <a:cs typeface="Segoe UI" panose="020B0502040204020203" pitchFamily="34" charset="0"/>
              </a:rPr>
              <a:t>    10.5.0.254</a:t>
            </a:r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A0869C01-DD7F-664A-C571-4C59B320E633}"/>
              </a:ext>
            </a:extLst>
          </p:cNvPr>
          <p:cNvGrpSpPr/>
          <p:nvPr/>
        </p:nvGrpSpPr>
        <p:grpSpPr>
          <a:xfrm>
            <a:off x="2892865" y="5183140"/>
            <a:ext cx="1679932" cy="1181247"/>
            <a:chOff x="585233" y="3123285"/>
            <a:chExt cx="1679932" cy="1181247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2234B1A8-6B04-1EB7-818C-778D199627A4}"/>
                </a:ext>
              </a:extLst>
            </p:cNvPr>
            <p:cNvSpPr txBox="1"/>
            <p:nvPr/>
          </p:nvSpPr>
          <p:spPr>
            <a:xfrm>
              <a:off x="613435" y="3123285"/>
              <a:ext cx="1651730" cy="1181247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r>
                <a:rPr lang="en-US" sz="900">
                  <a:latin typeface="Segoe UI" panose="020B0502040204020203" pitchFamily="34" charset="0"/>
                  <a:cs typeface="Segoe UI" panose="020B0502040204020203" pitchFamily="34" charset="0"/>
                </a:rPr>
                <a:t>DNS</a:t>
              </a:r>
            </a:p>
            <a:p>
              <a:r>
                <a:rPr lang="en-US" sz="900">
                  <a:latin typeface="Segoe UI" panose="020B0502040204020203" pitchFamily="34" charset="0"/>
                  <a:cs typeface="Segoe UI" panose="020B0502040204020203" pitchFamily="34" charset="0"/>
                  <a:sym typeface="Wingdings 3" panose="05040102010807070707" pitchFamily="18" charset="2"/>
                </a:rPr>
                <a:t> </a:t>
              </a:r>
              <a:r>
                <a:rPr lang="en-US" sz="900" err="1">
                  <a:latin typeface="Segoe UI" panose="020B0502040204020203" pitchFamily="34" charset="0"/>
                  <a:cs typeface="Segoe UI" panose="020B0502040204020203" pitchFamily="34" charset="0"/>
                </a:rPr>
                <a:t>vmdns</a:t>
              </a:r>
              <a:endParaRPr lang="en-US" sz="900"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r>
                <a:rPr lang="en-US" sz="900">
                  <a:solidFill>
                    <a:schemeClr val="tx1">
                      <a:lumMod val="50000"/>
                      <a:lumOff val="50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 </a:t>
              </a:r>
              <a:r>
                <a:rPr lang="en-US" sz="900">
                  <a:latin typeface="Segoe UI" panose="020B0502040204020203" pitchFamily="34" charset="0"/>
                  <a:cs typeface="Segoe UI" panose="020B0502040204020203" pitchFamily="34" charset="0"/>
                </a:rPr>
                <a:t> Forward lookup zones</a:t>
              </a:r>
            </a:p>
            <a:p>
              <a:r>
                <a:rPr lang="en-US" sz="900">
                  <a:solidFill>
                    <a:schemeClr val="tx1">
                      <a:lumMod val="50000"/>
                      <a:lumOff val="50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  </a:t>
              </a:r>
              <a:r>
                <a:rPr lang="en-US" sz="900">
                  <a:latin typeface="Segoe UI" panose="020B0502040204020203" pitchFamily="34" charset="0"/>
                  <a:cs typeface="Segoe UI" panose="020B0502040204020203" pitchFamily="34" charset="0"/>
                </a:rPr>
                <a:t>Reverse lookup zones</a:t>
              </a:r>
            </a:p>
            <a:p>
              <a:r>
                <a:rPr lang="en-US" sz="900">
                  <a:solidFill>
                    <a:schemeClr val="tx1">
                      <a:lumMod val="50000"/>
                      <a:lumOff val="50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    </a:t>
              </a:r>
              <a:r>
                <a:rPr lang="en-US" sz="900">
                  <a:latin typeface="Segoe UI" panose="020B0502040204020203" pitchFamily="34" charset="0"/>
                  <a:cs typeface="Segoe UI" panose="020B0502040204020203" pitchFamily="34" charset="0"/>
                </a:rPr>
                <a:t>Trust points</a:t>
              </a:r>
            </a:p>
            <a:p>
              <a:r>
                <a:rPr lang="en-US" sz="900">
                  <a:latin typeface="Segoe UI" panose="020B0502040204020203" pitchFamily="34" charset="0"/>
                  <a:cs typeface="Segoe UI" panose="020B0502040204020203" pitchFamily="34" charset="0"/>
                </a:rPr>
                <a:t>    Conditional forwarders</a:t>
              </a:r>
            </a:p>
            <a:p>
              <a:r>
                <a:rPr lang="en-US" sz="900">
                  <a:latin typeface="Segoe UI" panose="020B0502040204020203" pitchFamily="34" charset="0"/>
                  <a:cs typeface="Segoe UI" panose="020B0502040204020203" pitchFamily="34" charset="0"/>
                </a:rPr>
                <a:t>       </a:t>
              </a:r>
            </a:p>
          </p:txBody>
        </p: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894C2A10-4908-F063-D4E8-EB18DA4868F8}"/>
                </a:ext>
              </a:extLst>
            </p:cNvPr>
            <p:cNvGrpSpPr/>
            <p:nvPr/>
          </p:nvGrpSpPr>
          <p:grpSpPr>
            <a:xfrm>
              <a:off x="585233" y="3323886"/>
              <a:ext cx="228511" cy="694898"/>
              <a:chOff x="585233" y="3323886"/>
              <a:chExt cx="228511" cy="694898"/>
            </a:xfrm>
          </p:grpSpPr>
          <p:pic>
            <p:nvPicPr>
              <p:cNvPr id="53" name="Graphic 52" descr="Caret Right with solid fill">
                <a:extLst>
                  <a:ext uri="{FF2B5EF4-FFF2-40B4-BE49-F238E27FC236}">
                    <a16:creationId xmlns:a16="http://schemas.microsoft.com/office/drawing/2014/main" id="{3D84FF41-5CB6-3302-C840-605D5807762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5"/>
                  </a:ext>
                </a:extLst>
              </a:blip>
              <a:stretch>
                <a:fillRect/>
              </a:stretch>
            </p:blipFill>
            <p:spPr>
              <a:xfrm>
                <a:off x="676584" y="3731341"/>
                <a:ext cx="137160" cy="137160"/>
              </a:xfrm>
              <a:prstGeom prst="rect">
                <a:avLst/>
              </a:prstGeom>
            </p:spPr>
          </p:pic>
          <p:pic>
            <p:nvPicPr>
              <p:cNvPr id="50" name="Graphic 49" descr="Caret Right with solid fill">
                <a:extLst>
                  <a:ext uri="{FF2B5EF4-FFF2-40B4-BE49-F238E27FC236}">
                    <a16:creationId xmlns:a16="http://schemas.microsoft.com/office/drawing/2014/main" id="{E936DFEA-C36E-44C7-8D09-D97881BDA66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5"/>
                  </a:ext>
                </a:extLst>
              </a:blip>
              <a:stretch>
                <a:fillRect/>
              </a:stretch>
            </p:blipFill>
            <p:spPr>
              <a:xfrm>
                <a:off x="676584" y="3453933"/>
                <a:ext cx="137160" cy="137160"/>
              </a:xfrm>
              <a:prstGeom prst="rect">
                <a:avLst/>
              </a:prstGeom>
            </p:spPr>
          </p:pic>
          <p:pic>
            <p:nvPicPr>
              <p:cNvPr id="51" name="Graphic 50" descr="Caret Right with solid fill">
                <a:extLst>
                  <a:ext uri="{FF2B5EF4-FFF2-40B4-BE49-F238E27FC236}">
                    <a16:creationId xmlns:a16="http://schemas.microsoft.com/office/drawing/2014/main" id="{3189750F-9BA7-E0EA-C031-6AE8D10C0D6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5"/>
                  </a:ext>
                </a:extLst>
              </a:blip>
              <a:stretch>
                <a:fillRect/>
              </a:stretch>
            </p:blipFill>
            <p:spPr>
              <a:xfrm rot="5400000">
                <a:off x="585233" y="3323886"/>
                <a:ext cx="137160" cy="137160"/>
              </a:xfrm>
              <a:prstGeom prst="rect">
                <a:avLst/>
              </a:prstGeom>
            </p:spPr>
          </p:pic>
          <p:pic>
            <p:nvPicPr>
              <p:cNvPr id="52" name="Graphic 51" descr="Caret Right with solid fill">
                <a:extLst>
                  <a:ext uri="{FF2B5EF4-FFF2-40B4-BE49-F238E27FC236}">
                    <a16:creationId xmlns:a16="http://schemas.microsoft.com/office/drawing/2014/main" id="{663A595D-565B-EF01-248E-D3B939DBD21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5"/>
                  </a:ext>
                </a:extLst>
              </a:blip>
              <a:stretch>
                <a:fillRect/>
              </a:stretch>
            </p:blipFill>
            <p:spPr>
              <a:xfrm>
                <a:off x="676036" y="3592637"/>
                <a:ext cx="137160" cy="137160"/>
              </a:xfrm>
              <a:prstGeom prst="rect">
                <a:avLst/>
              </a:prstGeom>
            </p:spPr>
          </p:pic>
          <p:pic>
            <p:nvPicPr>
              <p:cNvPr id="54" name="Graphic 53" descr="Caret Right with solid fill">
                <a:extLst>
                  <a:ext uri="{FF2B5EF4-FFF2-40B4-BE49-F238E27FC236}">
                    <a16:creationId xmlns:a16="http://schemas.microsoft.com/office/drawing/2014/main" id="{6A1321A8-5EC4-3B94-EF13-FBE12F3AFE7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5"/>
                  </a:ext>
                </a:extLst>
              </a:blip>
              <a:stretch>
                <a:fillRect/>
              </a:stretch>
            </p:blipFill>
            <p:spPr>
              <a:xfrm rot="5400000">
                <a:off x="676584" y="3881624"/>
                <a:ext cx="137160" cy="137160"/>
              </a:xfrm>
              <a:prstGeom prst="rect">
                <a:avLst/>
              </a:prstGeom>
            </p:spPr>
          </p:pic>
        </p:grp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CDA49974-0745-B2DC-BDD6-67A53005B8A8}"/>
                </a:ext>
              </a:extLst>
            </p:cNvPr>
            <p:cNvSpPr txBox="1"/>
            <p:nvPr/>
          </p:nvSpPr>
          <p:spPr>
            <a:xfrm>
              <a:off x="879081" y="4014820"/>
              <a:ext cx="1132582" cy="138499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900">
                  <a:latin typeface="Segoe UI" panose="020B0502040204020203" pitchFamily="34" charset="0"/>
                  <a:cs typeface="Segoe UI" panose="020B0502040204020203" pitchFamily="34" charset="0"/>
                </a:rPr>
                <a:t>database.windows.net</a:t>
              </a:r>
            </a:p>
          </p:txBody>
        </p:sp>
      </p:grpSp>
      <p:pic>
        <p:nvPicPr>
          <p:cNvPr id="16" name="Picture 15">
            <a:extLst>
              <a:ext uri="{FF2B5EF4-FFF2-40B4-BE49-F238E27FC236}">
                <a16:creationId xmlns:a16="http://schemas.microsoft.com/office/drawing/2014/main" id="{89A59982-099E-DE77-B692-8644F2CBB8D4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312572" y="6008831"/>
            <a:ext cx="1981230" cy="1066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1190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8BCBC80E-4C14-F607-A2DB-FB45BBBAE2A1}"/>
              </a:ext>
            </a:extLst>
          </p:cNvPr>
          <p:cNvSpPr/>
          <p:nvPr/>
        </p:nvSpPr>
        <p:spPr>
          <a:xfrm>
            <a:off x="312572" y="228600"/>
            <a:ext cx="12176456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216BA57-9883-4FC3-AC4D-47723E31BEF2}"/>
              </a:ext>
            </a:extLst>
          </p:cNvPr>
          <p:cNvSpPr/>
          <p:nvPr/>
        </p:nvSpPr>
        <p:spPr>
          <a:xfrm>
            <a:off x="6421264" y="2345951"/>
            <a:ext cx="2492232" cy="2802377"/>
          </a:xfrm>
          <a:prstGeom prst="rect">
            <a:avLst/>
          </a:prstGeom>
          <a:noFill/>
          <a:ln w="12700">
            <a:solidFill>
              <a:srgbClr val="4472C4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4C2E7D7-95C4-434E-8516-ACB3122B340F}"/>
              </a:ext>
            </a:extLst>
          </p:cNvPr>
          <p:cNvSpPr txBox="1"/>
          <p:nvPr/>
        </p:nvSpPr>
        <p:spPr>
          <a:xfrm>
            <a:off x="6008344" y="3598311"/>
            <a:ext cx="1279588" cy="26950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Site-to-site or Azure ExpressRoute gateway</a:t>
            </a:r>
          </a:p>
        </p:txBody>
      </p:sp>
      <p:sp>
        <p:nvSpPr>
          <p:cNvPr id="212" name="Rectangle 211">
            <a:extLst>
              <a:ext uri="{FF2B5EF4-FFF2-40B4-BE49-F238E27FC236}">
                <a16:creationId xmlns:a16="http://schemas.microsoft.com/office/drawing/2014/main" id="{D2B1FD39-DB0A-421C-9231-A0E025014092}"/>
              </a:ext>
            </a:extLst>
          </p:cNvPr>
          <p:cNvSpPr/>
          <p:nvPr/>
        </p:nvSpPr>
        <p:spPr>
          <a:xfrm>
            <a:off x="1953963" y="2345951"/>
            <a:ext cx="1836950" cy="2108845"/>
          </a:xfrm>
          <a:prstGeom prst="rect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179191" tIns="143354" rIns="179191" bIns="14335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13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05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216" name="Group 215">
            <a:extLst>
              <a:ext uri="{FF2B5EF4-FFF2-40B4-BE49-F238E27FC236}">
                <a16:creationId xmlns:a16="http://schemas.microsoft.com/office/drawing/2014/main" id="{64EB974A-467A-454A-BECF-3D754F665A02}"/>
              </a:ext>
            </a:extLst>
          </p:cNvPr>
          <p:cNvGrpSpPr/>
          <p:nvPr/>
        </p:nvGrpSpPr>
        <p:grpSpPr>
          <a:xfrm>
            <a:off x="2098110" y="3311618"/>
            <a:ext cx="665058" cy="816706"/>
            <a:chOff x="8058611" y="3591832"/>
            <a:chExt cx="665058" cy="816916"/>
          </a:xfrm>
        </p:grpSpPr>
        <p:sp>
          <p:nvSpPr>
            <p:cNvPr id="217" name="Rectangle 216">
              <a:extLst>
                <a:ext uri="{FF2B5EF4-FFF2-40B4-BE49-F238E27FC236}">
                  <a16:creationId xmlns:a16="http://schemas.microsoft.com/office/drawing/2014/main" id="{E73D0C4A-C81D-4C72-84AB-C88F142137C1}"/>
                </a:ext>
              </a:extLst>
            </p:cNvPr>
            <p:cNvSpPr/>
            <p:nvPr/>
          </p:nvSpPr>
          <p:spPr>
            <a:xfrm>
              <a:off x="8058611" y="3823823"/>
              <a:ext cx="665058" cy="584925"/>
            </a:xfrm>
            <a:prstGeom prst="rect">
              <a:avLst/>
            </a:prstGeom>
          </p:spPr>
          <p:txBody>
            <a:bodyPr wrap="square">
              <a:noAutofit/>
            </a:bodyPr>
            <a:lstStyle/>
            <a:p>
              <a:pPr algn="ctr" defTabSz="1087965"/>
              <a:r>
                <a:rPr lang="en-US" sz="900">
                  <a:latin typeface="Segoe UI" panose="020B0502040204020203" pitchFamily="34" charset="0"/>
                  <a:cs typeface="Segoe UI" panose="020B0502040204020203" pitchFamily="34" charset="0"/>
                </a:rPr>
                <a:t>Windows desktops</a:t>
              </a:r>
            </a:p>
          </p:txBody>
        </p:sp>
        <p:pic>
          <p:nvPicPr>
            <p:cNvPr id="218" name="Picture 217">
              <a:extLst>
                <a:ext uri="{FF2B5EF4-FFF2-40B4-BE49-F238E27FC236}">
                  <a16:creationId xmlns:a16="http://schemas.microsoft.com/office/drawing/2014/main" id="{45EEA875-AFA1-4822-AA9F-80707CDEA70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278024" y="3591832"/>
              <a:ext cx="329224" cy="255271"/>
            </a:xfrm>
            <a:prstGeom prst="rect">
              <a:avLst/>
            </a:prstGeom>
          </p:spPr>
        </p:pic>
      </p:grpSp>
      <p:sp>
        <p:nvSpPr>
          <p:cNvPr id="242" name="Rectangle 241">
            <a:extLst>
              <a:ext uri="{FF2B5EF4-FFF2-40B4-BE49-F238E27FC236}">
                <a16:creationId xmlns:a16="http://schemas.microsoft.com/office/drawing/2014/main" id="{4F70EF68-24D7-42C8-BD75-7E8DACD6483E}"/>
              </a:ext>
            </a:extLst>
          </p:cNvPr>
          <p:cNvSpPr/>
          <p:nvPr/>
        </p:nvSpPr>
        <p:spPr>
          <a:xfrm>
            <a:off x="2781331" y="3056017"/>
            <a:ext cx="596884" cy="193867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chemeClr val="dk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 2</a:t>
            </a:r>
          </a:p>
        </p:txBody>
      </p:sp>
      <p:sp>
        <p:nvSpPr>
          <p:cNvPr id="244" name="Rectangle 243">
            <a:extLst>
              <a:ext uri="{FF2B5EF4-FFF2-40B4-BE49-F238E27FC236}">
                <a16:creationId xmlns:a16="http://schemas.microsoft.com/office/drawing/2014/main" id="{CE75696C-FE6E-47DE-B9B4-B5A2AD917A20}"/>
              </a:ext>
            </a:extLst>
          </p:cNvPr>
          <p:cNvSpPr/>
          <p:nvPr/>
        </p:nvSpPr>
        <p:spPr>
          <a:xfrm>
            <a:off x="2781331" y="3350993"/>
            <a:ext cx="596884" cy="193867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chemeClr val="dk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 3</a:t>
            </a:r>
          </a:p>
        </p:txBody>
      </p:sp>
      <p:sp>
        <p:nvSpPr>
          <p:cNvPr id="246" name="Rectangle 245">
            <a:extLst>
              <a:ext uri="{FF2B5EF4-FFF2-40B4-BE49-F238E27FC236}">
                <a16:creationId xmlns:a16="http://schemas.microsoft.com/office/drawing/2014/main" id="{F4819000-BA09-4657-9204-7BCB280F322F}"/>
              </a:ext>
            </a:extLst>
          </p:cNvPr>
          <p:cNvSpPr/>
          <p:nvPr/>
        </p:nvSpPr>
        <p:spPr>
          <a:xfrm>
            <a:off x="2781331" y="2761041"/>
            <a:ext cx="596884" cy="193867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chemeClr val="dk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 1</a:t>
            </a:r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29AF18DB-C7BF-8461-E891-A372FB06AF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0520" y="3104984"/>
            <a:ext cx="442913" cy="442913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4EADB1DC-1825-C2DC-1AAD-105D7A92BDFE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893941" y="1699463"/>
            <a:ext cx="452438" cy="452438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90DB43C7-2073-0500-DBF5-DC85204F002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50416" y="3681980"/>
            <a:ext cx="319088" cy="428625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598EDD63-7598-CE5B-43BB-B10C457788E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96659" y="3681979"/>
            <a:ext cx="319088" cy="428625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74CE88AB-9E2D-49A1-BC8D-D76DB5FD51C8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0252" r="20464"/>
          <a:stretch/>
        </p:blipFill>
        <p:spPr>
          <a:xfrm>
            <a:off x="6637379" y="3003919"/>
            <a:ext cx="352660" cy="318846"/>
          </a:xfrm>
          <a:prstGeom prst="rect">
            <a:avLst/>
          </a:prstGeom>
        </p:spPr>
      </p:pic>
      <p:sp>
        <p:nvSpPr>
          <p:cNvPr id="227" name="Rectangle 226">
            <a:extLst>
              <a:ext uri="{FF2B5EF4-FFF2-40B4-BE49-F238E27FC236}">
                <a16:creationId xmlns:a16="http://schemas.microsoft.com/office/drawing/2014/main" id="{8DA2EC65-5B5F-EEBD-C445-55C059F33243}"/>
              </a:ext>
            </a:extLst>
          </p:cNvPr>
          <p:cNvSpPr/>
          <p:nvPr/>
        </p:nvSpPr>
        <p:spPr>
          <a:xfrm>
            <a:off x="7536980" y="3994537"/>
            <a:ext cx="1236425" cy="1024128"/>
          </a:xfrm>
          <a:prstGeom prst="rect">
            <a:avLst/>
          </a:prstGeom>
          <a:noFill/>
          <a:ln w="95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229" name="Picture 228">
            <a:extLst>
              <a:ext uri="{FF2B5EF4-FFF2-40B4-BE49-F238E27FC236}">
                <a16:creationId xmlns:a16="http://schemas.microsoft.com/office/drawing/2014/main" id="{330C480E-F7E8-EBFD-D17A-86D0009A21D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483443" y="4934647"/>
            <a:ext cx="252056" cy="168037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88084867-E167-CE7F-BD4A-095D3E9C57C0}"/>
              </a:ext>
            </a:extLst>
          </p:cNvPr>
          <p:cNvGrpSpPr/>
          <p:nvPr/>
        </p:nvGrpSpPr>
        <p:grpSpPr>
          <a:xfrm>
            <a:off x="7575697" y="4293659"/>
            <a:ext cx="1158991" cy="693278"/>
            <a:chOff x="6216328" y="3921935"/>
            <a:chExt cx="1158991" cy="693278"/>
          </a:xfrm>
        </p:grpSpPr>
        <p:sp>
          <p:nvSpPr>
            <p:cNvPr id="228" name="TextBox 227">
              <a:extLst>
                <a:ext uri="{FF2B5EF4-FFF2-40B4-BE49-F238E27FC236}">
                  <a16:creationId xmlns:a16="http://schemas.microsoft.com/office/drawing/2014/main" id="{38D2211C-225B-BCC4-A6E1-B42B0DEC624E}"/>
                </a:ext>
              </a:extLst>
            </p:cNvPr>
            <p:cNvSpPr txBox="1"/>
            <p:nvPr/>
          </p:nvSpPr>
          <p:spPr>
            <a:xfrm>
              <a:off x="6216328" y="4338214"/>
              <a:ext cx="1158991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ct val="90000"/>
                </a:lnSpc>
                <a:spcAft>
                  <a:spcPts val="600"/>
                </a:spcAft>
              </a:pPr>
              <a:r>
                <a:rPr lang="en-US" sz="1000">
                  <a:latin typeface="Segoe UI" panose="020B0502040204020203" pitchFamily="34" charset="0"/>
                  <a:cs typeface="Segoe UI" panose="020B0502040204020203" pitchFamily="34" charset="0"/>
                </a:rPr>
                <a:t>Outbound endpoint 10.0.0.19</a:t>
              </a:r>
            </a:p>
          </p:txBody>
        </p: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C9D66C72-92BA-B189-575F-F0F272CDA23F}"/>
                </a:ext>
              </a:extLst>
            </p:cNvPr>
            <p:cNvGrpSpPr/>
            <p:nvPr/>
          </p:nvGrpSpPr>
          <p:grpSpPr>
            <a:xfrm>
              <a:off x="6579612" y="3921935"/>
              <a:ext cx="432422" cy="295564"/>
              <a:chOff x="7388618" y="5616779"/>
              <a:chExt cx="519417" cy="497926"/>
            </a:xfrm>
          </p:grpSpPr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F52AEFD6-6F44-38CE-8E7D-DDDBD9E1B456}"/>
                  </a:ext>
                </a:extLst>
              </p:cNvPr>
              <p:cNvSpPr/>
              <p:nvPr/>
            </p:nvSpPr>
            <p:spPr>
              <a:xfrm>
                <a:off x="7546085" y="5616779"/>
                <a:ext cx="361950" cy="497926"/>
              </a:xfrm>
              <a:prstGeom prst="rect">
                <a:avLst/>
              </a:prstGeom>
              <a:noFill/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85" name="Arrow: Right 84">
                <a:extLst>
                  <a:ext uri="{FF2B5EF4-FFF2-40B4-BE49-F238E27FC236}">
                    <a16:creationId xmlns:a16="http://schemas.microsoft.com/office/drawing/2014/main" id="{C07DB96E-1CAE-83EF-E2CD-AABD6B598397}"/>
                  </a:ext>
                </a:extLst>
              </p:cNvPr>
              <p:cNvSpPr/>
              <p:nvPr/>
            </p:nvSpPr>
            <p:spPr>
              <a:xfrm flipH="1">
                <a:off x="7388618" y="5815098"/>
                <a:ext cx="361950" cy="133635"/>
              </a:xfrm>
              <a:prstGeom prst="rightArrow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234" name="Rectangle 233">
            <a:extLst>
              <a:ext uri="{FF2B5EF4-FFF2-40B4-BE49-F238E27FC236}">
                <a16:creationId xmlns:a16="http://schemas.microsoft.com/office/drawing/2014/main" id="{D9EDDA55-45CC-175D-F2DD-9BE2D426CAF0}"/>
              </a:ext>
            </a:extLst>
          </p:cNvPr>
          <p:cNvSpPr/>
          <p:nvPr/>
        </p:nvSpPr>
        <p:spPr>
          <a:xfrm>
            <a:off x="7525581" y="2758329"/>
            <a:ext cx="1236425" cy="1025134"/>
          </a:xfrm>
          <a:prstGeom prst="rect">
            <a:avLst/>
          </a:prstGeom>
          <a:noFill/>
          <a:ln w="95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97" name="Picture 2" descr="Ultimate guide for Azure DNS Private resolver | by Sharmila Musunuru |  Microsoft Azure | May, 2022 | Medium">
            <a:extLst>
              <a:ext uri="{FF2B5EF4-FFF2-40B4-BE49-F238E27FC236}">
                <a16:creationId xmlns:a16="http://schemas.microsoft.com/office/drawing/2014/main" id="{124DBBA1-D972-32BB-D947-A3D78953719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705643" y="3562617"/>
            <a:ext cx="1106498" cy="993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0" name="Picture 99">
            <a:extLst>
              <a:ext uri="{FF2B5EF4-FFF2-40B4-BE49-F238E27FC236}">
                <a16:creationId xmlns:a16="http://schemas.microsoft.com/office/drawing/2014/main" id="{3E7477AE-3D55-AD4E-876B-463B5031E1D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13495" y="676086"/>
            <a:ext cx="452438" cy="452438"/>
          </a:xfrm>
          <a:prstGeom prst="rect">
            <a:avLst/>
          </a:prstGeom>
        </p:spPr>
      </p:pic>
      <p:sp>
        <p:nvSpPr>
          <p:cNvPr id="262" name="TextBox 261">
            <a:extLst>
              <a:ext uri="{FF2B5EF4-FFF2-40B4-BE49-F238E27FC236}">
                <a16:creationId xmlns:a16="http://schemas.microsoft.com/office/drawing/2014/main" id="{51748B8C-7F21-794A-D750-00E25E6B0F60}"/>
              </a:ext>
            </a:extLst>
          </p:cNvPr>
          <p:cNvSpPr txBox="1"/>
          <p:nvPr/>
        </p:nvSpPr>
        <p:spPr>
          <a:xfrm>
            <a:off x="9736043" y="3658854"/>
            <a:ext cx="876501" cy="2492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900">
                <a:latin typeface="Segoe UI" panose="020B0502040204020203" pitchFamily="34" charset="0"/>
                <a:cs typeface="Segoe UI" panose="020B0502040204020203" pitchFamily="34" charset="0"/>
              </a:rPr>
              <a:t>Virtual network peering </a:t>
            </a:r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91D248E0-13BE-4C2C-951B-429D7F77BBF6}"/>
              </a:ext>
            </a:extLst>
          </p:cNvPr>
          <p:cNvSpPr/>
          <p:nvPr/>
        </p:nvSpPr>
        <p:spPr bwMode="auto">
          <a:xfrm>
            <a:off x="5894642" y="537996"/>
            <a:ext cx="6321158" cy="4926938"/>
          </a:xfrm>
          <a:prstGeom prst="rect">
            <a:avLst/>
          </a:prstGeom>
          <a:noFill/>
          <a:ln w="12700">
            <a:solidFill>
              <a:schemeClr val="tx1">
                <a:lumMod val="50000"/>
                <a:lumOff val="50000"/>
              </a:schemeClr>
            </a:solidFill>
            <a:prstDash val="dash"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79259" tIns="143407" rIns="179259" bIns="143407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13927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it-IT" sz="600">
              <a:solidFill>
                <a:srgbClr val="4472C4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525CF6D1-1302-B38B-73DB-E747537711CF}"/>
              </a:ext>
            </a:extLst>
          </p:cNvPr>
          <p:cNvSpPr txBox="1"/>
          <p:nvPr/>
        </p:nvSpPr>
        <p:spPr>
          <a:xfrm>
            <a:off x="9341202" y="655416"/>
            <a:ext cx="17728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>
                <a:latin typeface="Segoe UI" panose="020B0502040204020203" pitchFamily="34" charset="0"/>
                <a:cs typeface="Segoe UI" panose="020B0502040204020203" pitchFamily="34" charset="0"/>
              </a:rPr>
              <a:t>Azure private DNS</a:t>
            </a: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CB0DC9AA-9A40-F7A9-4438-2955E910B6C5}"/>
              </a:ext>
            </a:extLst>
          </p:cNvPr>
          <p:cNvSpPr txBox="1"/>
          <p:nvPr/>
        </p:nvSpPr>
        <p:spPr>
          <a:xfrm>
            <a:off x="7616655" y="1438996"/>
            <a:ext cx="14294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>
                <a:latin typeface="Segoe UI" panose="020B0502040204020203" pitchFamily="34" charset="0"/>
                <a:cs typeface="Segoe UI" panose="020B0502040204020203" pitchFamily="34" charset="0"/>
              </a:rPr>
              <a:t>Azure DNS</a:t>
            </a:r>
          </a:p>
        </p:txBody>
      </p:sp>
      <p:cxnSp>
        <p:nvCxnSpPr>
          <p:cNvPr id="181" name="Connector: Elbow 180">
            <a:extLst>
              <a:ext uri="{FF2B5EF4-FFF2-40B4-BE49-F238E27FC236}">
                <a16:creationId xmlns:a16="http://schemas.microsoft.com/office/drawing/2014/main" id="{0D63DFC9-FCAB-58AA-A1C7-D2183C877AA6}"/>
              </a:ext>
            </a:extLst>
          </p:cNvPr>
          <p:cNvCxnSpPr>
            <a:cxnSpLocks/>
            <a:endCxn id="100" idx="3"/>
          </p:cNvCxnSpPr>
          <p:nvPr/>
        </p:nvCxnSpPr>
        <p:spPr>
          <a:xfrm rot="16200000" flipV="1">
            <a:off x="9529959" y="738279"/>
            <a:ext cx="1553328" cy="1881380"/>
          </a:xfrm>
          <a:prstGeom prst="bentConnector2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86" name="Connector: Elbow 185">
            <a:extLst>
              <a:ext uri="{FF2B5EF4-FFF2-40B4-BE49-F238E27FC236}">
                <a16:creationId xmlns:a16="http://schemas.microsoft.com/office/drawing/2014/main" id="{E48491A6-8016-6870-41E4-840EADC2CB2D}"/>
              </a:ext>
            </a:extLst>
          </p:cNvPr>
          <p:cNvCxnSpPr>
            <a:cxnSpLocks/>
            <a:endCxn id="100" idx="2"/>
          </p:cNvCxnSpPr>
          <p:nvPr/>
        </p:nvCxnSpPr>
        <p:spPr>
          <a:xfrm rot="16200000" flipV="1">
            <a:off x="8405898" y="1862342"/>
            <a:ext cx="1467637" cy="2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14" name="Picture 2" descr="\\MAGNUM\Projects\Microsoft\Cloud Power FY12\Design\ICONS_PNG\Tower.png">
            <a:extLst>
              <a:ext uri="{FF2B5EF4-FFF2-40B4-BE49-F238E27FC236}">
                <a16:creationId xmlns:a16="http://schemas.microsoft.com/office/drawing/2014/main" id="{48A76D63-338B-8439-818D-6FE59D4991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duotone>
              <a:prstClr val="black"/>
              <a:srgbClr val="4472C4">
                <a:tint val="45000"/>
                <a:satMod val="400000"/>
              </a:srgbClr>
            </a:duotone>
          </a:blip>
          <a:stretch>
            <a:fillRect/>
          </a:stretch>
        </p:blipFill>
        <p:spPr bwMode="auto">
          <a:xfrm>
            <a:off x="1603087" y="3943888"/>
            <a:ext cx="739436" cy="739436"/>
          </a:xfrm>
          <a:prstGeom prst="rect">
            <a:avLst/>
          </a:prstGeom>
          <a:noFill/>
        </p:spPr>
      </p:pic>
      <p:pic>
        <p:nvPicPr>
          <p:cNvPr id="104" name="Picture 2">
            <a:extLst>
              <a:ext uri="{FF2B5EF4-FFF2-40B4-BE49-F238E27FC236}">
                <a16:creationId xmlns:a16="http://schemas.microsoft.com/office/drawing/2014/main" id="{6F084D31-9F8A-FC45-4D2A-F1DCC1EF25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/>
        </p:blipFill>
        <p:spPr bwMode="auto">
          <a:xfrm>
            <a:off x="11304000" y="2728997"/>
            <a:ext cx="210018" cy="322769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32AE7708-C09E-6369-1601-259EC5148642}"/>
              </a:ext>
            </a:extLst>
          </p:cNvPr>
          <p:cNvSpPr/>
          <p:nvPr/>
        </p:nvSpPr>
        <p:spPr>
          <a:xfrm>
            <a:off x="11104418" y="2551513"/>
            <a:ext cx="1024082" cy="657049"/>
          </a:xfrm>
          <a:prstGeom prst="rect">
            <a:avLst/>
          </a:prstGeom>
          <a:noFill/>
          <a:ln w="12700">
            <a:prstDash val="sysDash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179191" tIns="143354" rIns="179191" bIns="143354" numCol="1" spcCol="0" rtlCol="0" fromWordArt="0" anchor="t" anchorCtr="1" forceAA="0" compatLnSpc="1">
            <a:prstTxWarp prst="textNoShape">
              <a:avLst/>
            </a:prstTxWarp>
            <a:noAutofit/>
          </a:bodyPr>
          <a:lstStyle/>
          <a:p>
            <a:pPr algn="ctr" defTabSz="913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800">
              <a:solidFill>
                <a:prstClr val="black">
                  <a:lumMod val="50000"/>
                  <a:lumOff val="50000"/>
                </a:prst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A796B1F-596E-F0FA-6698-35EF17BF4F2F}"/>
              </a:ext>
            </a:extLst>
          </p:cNvPr>
          <p:cNvSpPr txBox="1"/>
          <p:nvPr/>
        </p:nvSpPr>
        <p:spPr>
          <a:xfrm>
            <a:off x="11501866" y="2656048"/>
            <a:ext cx="602477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Spoke</a:t>
            </a:r>
            <a:r>
              <a:rPr lang="en-US" sz="900">
                <a:latin typeface="Segoe UI" panose="020B0502040204020203" pitchFamily="34" charset="0"/>
                <a:cs typeface="Segoe UI" panose="020B0502040204020203" pitchFamily="34" charset="0"/>
              </a:rPr>
              <a:t> 1</a:t>
            </a:r>
          </a:p>
        </p:txBody>
      </p:sp>
      <p:pic>
        <p:nvPicPr>
          <p:cNvPr id="119" name="Picture 2">
            <a:extLst>
              <a:ext uri="{FF2B5EF4-FFF2-40B4-BE49-F238E27FC236}">
                <a16:creationId xmlns:a16="http://schemas.microsoft.com/office/drawing/2014/main" id="{EDB259B1-4DFA-DD8D-17C0-6E35929D9E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/>
        </p:blipFill>
        <p:spPr bwMode="auto">
          <a:xfrm>
            <a:off x="10904036" y="3600025"/>
            <a:ext cx="210018" cy="322769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21" name="Rectangle 120">
            <a:extLst>
              <a:ext uri="{FF2B5EF4-FFF2-40B4-BE49-F238E27FC236}">
                <a16:creationId xmlns:a16="http://schemas.microsoft.com/office/drawing/2014/main" id="{7662CB08-B8AB-DAC5-02B7-60A22CBD8B5B}"/>
              </a:ext>
            </a:extLst>
          </p:cNvPr>
          <p:cNvSpPr/>
          <p:nvPr/>
        </p:nvSpPr>
        <p:spPr>
          <a:xfrm>
            <a:off x="10658737" y="3422541"/>
            <a:ext cx="1065276" cy="657049"/>
          </a:xfrm>
          <a:prstGeom prst="rect">
            <a:avLst/>
          </a:prstGeom>
          <a:noFill/>
          <a:ln w="12700">
            <a:prstDash val="sysDash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179191" tIns="143354" rIns="179191" bIns="143354" numCol="1" spcCol="0" rtlCol="0" fromWordArt="0" anchor="t" anchorCtr="1" forceAA="0" compatLnSpc="1">
            <a:prstTxWarp prst="textNoShape">
              <a:avLst/>
            </a:prstTxWarp>
            <a:noAutofit/>
          </a:bodyPr>
          <a:lstStyle/>
          <a:p>
            <a:pPr algn="ctr" defTabSz="913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800">
              <a:solidFill>
                <a:prstClr val="black">
                  <a:lumMod val="50000"/>
                  <a:lumOff val="50000"/>
                </a:prst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FDD7A3F2-38D8-DF11-4ED6-4178DAF4072B}"/>
              </a:ext>
            </a:extLst>
          </p:cNvPr>
          <p:cNvSpPr txBox="1"/>
          <p:nvPr/>
        </p:nvSpPr>
        <p:spPr>
          <a:xfrm>
            <a:off x="11101902" y="3527076"/>
            <a:ext cx="602477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Spoke</a:t>
            </a:r>
            <a:r>
              <a:rPr lang="en-US" sz="900">
                <a:latin typeface="Segoe UI" panose="020B0502040204020203" pitchFamily="34" charset="0"/>
                <a:cs typeface="Segoe UI" panose="020B0502040204020203" pitchFamily="34" charset="0"/>
              </a:rPr>
              <a:t> 2</a:t>
            </a:r>
          </a:p>
        </p:txBody>
      </p:sp>
      <p:cxnSp>
        <p:nvCxnSpPr>
          <p:cNvPr id="38" name="Connector: Elbow 37">
            <a:extLst>
              <a:ext uri="{FF2B5EF4-FFF2-40B4-BE49-F238E27FC236}">
                <a16:creationId xmlns:a16="http://schemas.microsoft.com/office/drawing/2014/main" id="{2D8BAEE4-6E9F-B871-8E77-7B6F20D8B2D7}"/>
              </a:ext>
            </a:extLst>
          </p:cNvPr>
          <p:cNvCxnSpPr>
            <a:cxnSpLocks/>
            <a:endCxn id="100" idx="3"/>
          </p:cNvCxnSpPr>
          <p:nvPr/>
        </p:nvCxnSpPr>
        <p:spPr>
          <a:xfrm rot="16200000" flipV="1">
            <a:off x="8871605" y="1396634"/>
            <a:ext cx="2424356" cy="1435699"/>
          </a:xfrm>
          <a:prstGeom prst="bentConnector2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6" name="Connector: Elbow 25">
            <a:extLst>
              <a:ext uri="{FF2B5EF4-FFF2-40B4-BE49-F238E27FC236}">
                <a16:creationId xmlns:a16="http://schemas.microsoft.com/office/drawing/2014/main" id="{20DF6961-9A1B-F524-A18D-490875D7BEDF}"/>
              </a:ext>
            </a:extLst>
          </p:cNvPr>
          <p:cNvCxnSpPr>
            <a:cxnSpLocks/>
          </p:cNvCxnSpPr>
          <p:nvPr/>
        </p:nvCxnSpPr>
        <p:spPr>
          <a:xfrm>
            <a:off x="8911492" y="2605031"/>
            <a:ext cx="232230" cy="1044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36875548-8C35-EE31-6A7D-4DD2295B06CB}"/>
              </a:ext>
            </a:extLst>
          </p:cNvPr>
          <p:cNvGrpSpPr/>
          <p:nvPr/>
        </p:nvGrpSpPr>
        <p:grpSpPr>
          <a:xfrm>
            <a:off x="9186895" y="5787000"/>
            <a:ext cx="239713" cy="152400"/>
            <a:chOff x="8591550" y="2535238"/>
            <a:chExt cx="239713" cy="152400"/>
          </a:xfrm>
        </p:grpSpPr>
        <p:sp>
          <p:nvSpPr>
            <p:cNvPr id="114" name="AutoShape 3">
              <a:extLst>
                <a:ext uri="{FF2B5EF4-FFF2-40B4-BE49-F238E27FC236}">
                  <a16:creationId xmlns:a16="http://schemas.microsoft.com/office/drawing/2014/main" id="{5CA4908E-0FE9-240B-6DB4-9132C8E2DA49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8591550" y="2535238"/>
              <a:ext cx="239713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/>
            </a:p>
          </p:txBody>
        </p:sp>
        <p:sp>
          <p:nvSpPr>
            <p:cNvPr id="115" name="Rectangle 5">
              <a:extLst>
                <a:ext uri="{FF2B5EF4-FFF2-40B4-BE49-F238E27FC236}">
                  <a16:creationId xmlns:a16="http://schemas.microsoft.com/office/drawing/2014/main" id="{FF30DC0F-4846-11B8-BA58-01ECE52472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99488" y="2544763"/>
              <a:ext cx="223838" cy="1349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16" name="Rectangle 6">
              <a:extLst>
                <a:ext uri="{FF2B5EF4-FFF2-40B4-BE49-F238E27FC236}">
                  <a16:creationId xmlns:a16="http://schemas.microsoft.com/office/drawing/2014/main" id="{7E671714-B138-DC7E-7A68-500F2AA8F3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99488" y="2544763"/>
              <a:ext cx="223838" cy="134938"/>
            </a:xfrm>
            <a:prstGeom prst="rect">
              <a:avLst/>
            </a:prstGeom>
            <a:noFill/>
            <a:ln w="9525" cap="sq">
              <a:solidFill>
                <a:srgbClr val="59595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0" name="Rectangle 7">
              <a:extLst>
                <a:ext uri="{FF2B5EF4-FFF2-40B4-BE49-F238E27FC236}">
                  <a16:creationId xmlns:a16="http://schemas.microsoft.com/office/drawing/2014/main" id="{870BF102-4F55-521E-4E3B-B0F2EDDAE7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28063" y="2624138"/>
              <a:ext cx="33338" cy="2381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8" name="Oval 9">
              <a:extLst>
                <a:ext uri="{FF2B5EF4-FFF2-40B4-BE49-F238E27FC236}">
                  <a16:creationId xmlns:a16="http://schemas.microsoft.com/office/drawing/2014/main" id="{7DF7F314-3D17-57CC-3AD7-B7EC244D1C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3938" y="2597151"/>
              <a:ext cx="28575" cy="33338"/>
            </a:xfrm>
            <a:prstGeom prst="ellipse">
              <a:avLst/>
            </a:prstGeom>
            <a:solidFill>
              <a:srgbClr val="59595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9" name="Oval 10">
              <a:extLst>
                <a:ext uri="{FF2B5EF4-FFF2-40B4-BE49-F238E27FC236}">
                  <a16:creationId xmlns:a16="http://schemas.microsoft.com/office/drawing/2014/main" id="{E8B00AE9-8F77-2502-64A1-69460029BC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8700" y="2606676"/>
              <a:ext cx="28575" cy="31750"/>
            </a:xfrm>
            <a:prstGeom prst="ellipse">
              <a:avLst/>
            </a:prstGeom>
            <a:solidFill>
              <a:srgbClr val="59595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30" name="Oval 11">
              <a:extLst>
                <a:ext uri="{FF2B5EF4-FFF2-40B4-BE49-F238E27FC236}">
                  <a16:creationId xmlns:a16="http://schemas.microsoft.com/office/drawing/2014/main" id="{B605F613-3686-7E86-AC7E-C675278239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10600" y="2606676"/>
              <a:ext cx="28575" cy="31750"/>
            </a:xfrm>
            <a:prstGeom prst="ellipse">
              <a:avLst/>
            </a:prstGeom>
            <a:solidFill>
              <a:srgbClr val="59595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31" name="Oval 12">
              <a:extLst>
                <a:ext uri="{FF2B5EF4-FFF2-40B4-BE49-F238E27FC236}">
                  <a16:creationId xmlns:a16="http://schemas.microsoft.com/office/drawing/2014/main" id="{E78F0A4D-DC54-0000-AD35-7069A0FAEA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15363" y="2597151"/>
              <a:ext cx="28575" cy="33338"/>
            </a:xfrm>
            <a:prstGeom prst="ellipse">
              <a:avLst/>
            </a:prstGeom>
            <a:solidFill>
              <a:srgbClr val="59595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32" name="Rectangle 13">
              <a:extLst>
                <a:ext uri="{FF2B5EF4-FFF2-40B4-BE49-F238E27FC236}">
                  <a16:creationId xmlns:a16="http://schemas.microsoft.com/office/drawing/2014/main" id="{230E387B-544C-46BD-C6F6-3728F8301F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24888" y="2598738"/>
              <a:ext cx="38100" cy="41275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33" name="Rectangle 14">
              <a:extLst>
                <a:ext uri="{FF2B5EF4-FFF2-40B4-BE49-F238E27FC236}">
                  <a16:creationId xmlns:a16="http://schemas.microsoft.com/office/drawing/2014/main" id="{F9640402-80D3-0D03-F0AE-64AA0FDA1E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28063" y="2614613"/>
              <a:ext cx="33338" cy="238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34" name="Oval 15">
              <a:extLst>
                <a:ext uri="{FF2B5EF4-FFF2-40B4-BE49-F238E27FC236}">
                  <a16:creationId xmlns:a16="http://schemas.microsoft.com/office/drawing/2014/main" id="{0D7600B0-F5E0-8CDF-63EF-DE5BAD376E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2350" y="2624138"/>
              <a:ext cx="4763" cy="6350"/>
            </a:xfrm>
            <a:prstGeom prst="ellipse">
              <a:avLst/>
            </a:prstGeom>
            <a:solidFill>
              <a:srgbClr val="59595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35" name="Rectangle 16">
              <a:extLst>
                <a:ext uri="{FF2B5EF4-FFF2-40B4-BE49-F238E27FC236}">
                  <a16:creationId xmlns:a16="http://schemas.microsoft.com/office/drawing/2014/main" id="{94024C32-957F-F865-2E3A-808357089C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85213" y="2560638"/>
              <a:ext cx="117475" cy="476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36" name="Rectangle 17">
              <a:extLst>
                <a:ext uri="{FF2B5EF4-FFF2-40B4-BE49-F238E27FC236}">
                  <a16:creationId xmlns:a16="http://schemas.microsoft.com/office/drawing/2014/main" id="{0D002AEF-F41D-1C33-1AC4-59872BFFCB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85213" y="2589213"/>
              <a:ext cx="25400" cy="476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37" name="Rectangle 18">
              <a:extLst>
                <a:ext uri="{FF2B5EF4-FFF2-40B4-BE49-F238E27FC236}">
                  <a16:creationId xmlns:a16="http://schemas.microsoft.com/office/drawing/2014/main" id="{C47E319B-4B93-1C30-6D9B-891F509D5A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20138" y="2589213"/>
              <a:ext cx="85725" cy="476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38" name="Rectangle 19">
              <a:extLst>
                <a:ext uri="{FF2B5EF4-FFF2-40B4-BE49-F238E27FC236}">
                  <a16:creationId xmlns:a16="http://schemas.microsoft.com/office/drawing/2014/main" id="{85948C46-7286-5323-4A00-B2F0420E12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85213" y="2616201"/>
              <a:ext cx="76200" cy="476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39" name="Rectangle 20">
              <a:extLst>
                <a:ext uri="{FF2B5EF4-FFF2-40B4-BE49-F238E27FC236}">
                  <a16:creationId xmlns:a16="http://schemas.microsoft.com/office/drawing/2014/main" id="{161991F1-A640-3F9A-0421-21DD4B7DBE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70938" y="2616201"/>
              <a:ext cx="42863" cy="476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40" name="Freeform 21">
              <a:extLst>
                <a:ext uri="{FF2B5EF4-FFF2-40B4-BE49-F238E27FC236}">
                  <a16:creationId xmlns:a16="http://schemas.microsoft.com/office/drawing/2014/main" id="{41AFA980-9C96-A170-0E28-EB740D322E48}"/>
                </a:ext>
              </a:extLst>
            </p:cNvPr>
            <p:cNvSpPr>
              <a:spLocks/>
            </p:cNvSpPr>
            <p:nvPr/>
          </p:nvSpPr>
          <p:spPr bwMode="auto">
            <a:xfrm>
              <a:off x="8688388" y="2620963"/>
              <a:ext cx="111125" cy="58738"/>
            </a:xfrm>
            <a:custGeom>
              <a:avLst/>
              <a:gdLst>
                <a:gd name="T0" fmla="*/ 0 w 70"/>
                <a:gd name="T1" fmla="*/ 23 h 37"/>
                <a:gd name="T2" fmla="*/ 8 w 70"/>
                <a:gd name="T3" fmla="*/ 12 h 37"/>
                <a:gd name="T4" fmla="*/ 21 w 70"/>
                <a:gd name="T5" fmla="*/ 14 h 37"/>
                <a:gd name="T6" fmla="*/ 26 w 70"/>
                <a:gd name="T7" fmla="*/ 0 h 37"/>
                <a:gd name="T8" fmla="*/ 20 w 70"/>
                <a:gd name="T9" fmla="*/ 24 h 37"/>
                <a:gd name="T10" fmla="*/ 28 w 70"/>
                <a:gd name="T11" fmla="*/ 19 h 37"/>
                <a:gd name="T12" fmla="*/ 30 w 70"/>
                <a:gd name="T13" fmla="*/ 27 h 37"/>
                <a:gd name="T14" fmla="*/ 42 w 70"/>
                <a:gd name="T15" fmla="*/ 16 h 37"/>
                <a:gd name="T16" fmla="*/ 46 w 70"/>
                <a:gd name="T17" fmla="*/ 23 h 37"/>
                <a:gd name="T18" fmla="*/ 51 w 70"/>
                <a:gd name="T19" fmla="*/ 23 h 37"/>
                <a:gd name="T20" fmla="*/ 70 w 70"/>
                <a:gd name="T21" fmla="*/ 23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" h="37">
                  <a:moveTo>
                    <a:pt x="0" y="23"/>
                  </a:moveTo>
                  <a:cubicBezTo>
                    <a:pt x="2" y="12"/>
                    <a:pt x="5" y="12"/>
                    <a:pt x="8" y="12"/>
                  </a:cubicBezTo>
                  <a:cubicBezTo>
                    <a:pt x="13" y="14"/>
                    <a:pt x="17" y="18"/>
                    <a:pt x="21" y="14"/>
                  </a:cubicBezTo>
                  <a:cubicBezTo>
                    <a:pt x="24" y="10"/>
                    <a:pt x="26" y="1"/>
                    <a:pt x="26" y="0"/>
                  </a:cubicBezTo>
                  <a:cubicBezTo>
                    <a:pt x="26" y="0"/>
                    <a:pt x="20" y="20"/>
                    <a:pt x="20" y="24"/>
                  </a:cubicBezTo>
                  <a:cubicBezTo>
                    <a:pt x="21" y="29"/>
                    <a:pt x="26" y="19"/>
                    <a:pt x="28" y="19"/>
                  </a:cubicBezTo>
                  <a:cubicBezTo>
                    <a:pt x="30" y="18"/>
                    <a:pt x="29" y="26"/>
                    <a:pt x="30" y="27"/>
                  </a:cubicBezTo>
                  <a:cubicBezTo>
                    <a:pt x="32" y="28"/>
                    <a:pt x="38" y="14"/>
                    <a:pt x="42" y="16"/>
                  </a:cubicBezTo>
                  <a:cubicBezTo>
                    <a:pt x="44" y="17"/>
                    <a:pt x="45" y="21"/>
                    <a:pt x="46" y="23"/>
                  </a:cubicBezTo>
                  <a:cubicBezTo>
                    <a:pt x="48" y="25"/>
                    <a:pt x="50" y="23"/>
                    <a:pt x="51" y="23"/>
                  </a:cubicBezTo>
                  <a:cubicBezTo>
                    <a:pt x="54" y="23"/>
                    <a:pt x="55" y="37"/>
                    <a:pt x="70" y="23"/>
                  </a:cubicBezTo>
                </a:path>
              </a:pathLst>
            </a:custGeom>
            <a:noFill/>
            <a:ln w="9525" cap="rnd">
              <a:solidFill>
                <a:srgbClr val="59595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grpSp>
        <p:nvGrpSpPr>
          <p:cNvPr id="141" name="Group 140">
            <a:extLst>
              <a:ext uri="{FF2B5EF4-FFF2-40B4-BE49-F238E27FC236}">
                <a16:creationId xmlns:a16="http://schemas.microsoft.com/office/drawing/2014/main" id="{8EA31030-0B55-BC4F-0A2F-3041E11D3AE8}"/>
              </a:ext>
            </a:extLst>
          </p:cNvPr>
          <p:cNvGrpSpPr/>
          <p:nvPr/>
        </p:nvGrpSpPr>
        <p:grpSpPr>
          <a:xfrm>
            <a:off x="9339295" y="5939400"/>
            <a:ext cx="239713" cy="152400"/>
            <a:chOff x="8591550" y="2535238"/>
            <a:chExt cx="239713" cy="152400"/>
          </a:xfrm>
        </p:grpSpPr>
        <p:sp>
          <p:nvSpPr>
            <p:cNvPr id="142" name="AutoShape 3">
              <a:extLst>
                <a:ext uri="{FF2B5EF4-FFF2-40B4-BE49-F238E27FC236}">
                  <a16:creationId xmlns:a16="http://schemas.microsoft.com/office/drawing/2014/main" id="{36932CD7-D1ED-F5CB-B4F1-FE41E25CF31F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8591550" y="2535238"/>
              <a:ext cx="239713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/>
            </a:p>
          </p:txBody>
        </p:sp>
        <p:sp>
          <p:nvSpPr>
            <p:cNvPr id="143" name="Rectangle 5">
              <a:extLst>
                <a:ext uri="{FF2B5EF4-FFF2-40B4-BE49-F238E27FC236}">
                  <a16:creationId xmlns:a16="http://schemas.microsoft.com/office/drawing/2014/main" id="{74746FBD-08A9-8793-C113-8CD6FDDD79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99488" y="2544763"/>
              <a:ext cx="223838" cy="1349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44" name="Rectangle 6">
              <a:extLst>
                <a:ext uri="{FF2B5EF4-FFF2-40B4-BE49-F238E27FC236}">
                  <a16:creationId xmlns:a16="http://schemas.microsoft.com/office/drawing/2014/main" id="{E7244965-1308-05EA-6BC4-07EAF38B58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99488" y="2544763"/>
              <a:ext cx="223838" cy="134938"/>
            </a:xfrm>
            <a:prstGeom prst="rect">
              <a:avLst/>
            </a:prstGeom>
            <a:noFill/>
            <a:ln w="9525" cap="sq">
              <a:solidFill>
                <a:srgbClr val="59595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45" name="Rectangle 7">
              <a:extLst>
                <a:ext uri="{FF2B5EF4-FFF2-40B4-BE49-F238E27FC236}">
                  <a16:creationId xmlns:a16="http://schemas.microsoft.com/office/drawing/2014/main" id="{36D35780-70B2-A5A6-87C1-F5A092461A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28063" y="2624138"/>
              <a:ext cx="33338" cy="2381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46" name="Oval 9">
              <a:extLst>
                <a:ext uri="{FF2B5EF4-FFF2-40B4-BE49-F238E27FC236}">
                  <a16:creationId xmlns:a16="http://schemas.microsoft.com/office/drawing/2014/main" id="{77586B47-0AA1-B967-6E88-3E6B94A385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3938" y="2597151"/>
              <a:ext cx="28575" cy="33338"/>
            </a:xfrm>
            <a:prstGeom prst="ellipse">
              <a:avLst/>
            </a:prstGeom>
            <a:solidFill>
              <a:srgbClr val="59595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47" name="Oval 10">
              <a:extLst>
                <a:ext uri="{FF2B5EF4-FFF2-40B4-BE49-F238E27FC236}">
                  <a16:creationId xmlns:a16="http://schemas.microsoft.com/office/drawing/2014/main" id="{50DCC58F-8995-279C-8F47-12D6BDF77D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8700" y="2606676"/>
              <a:ext cx="28575" cy="31750"/>
            </a:xfrm>
            <a:prstGeom prst="ellipse">
              <a:avLst/>
            </a:prstGeom>
            <a:solidFill>
              <a:srgbClr val="59595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48" name="Oval 11">
              <a:extLst>
                <a:ext uri="{FF2B5EF4-FFF2-40B4-BE49-F238E27FC236}">
                  <a16:creationId xmlns:a16="http://schemas.microsoft.com/office/drawing/2014/main" id="{FFE50F31-D3E3-C3E7-16ED-4C99785172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10600" y="2606676"/>
              <a:ext cx="28575" cy="31750"/>
            </a:xfrm>
            <a:prstGeom prst="ellipse">
              <a:avLst/>
            </a:prstGeom>
            <a:solidFill>
              <a:srgbClr val="59595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49" name="Oval 12">
              <a:extLst>
                <a:ext uri="{FF2B5EF4-FFF2-40B4-BE49-F238E27FC236}">
                  <a16:creationId xmlns:a16="http://schemas.microsoft.com/office/drawing/2014/main" id="{E58333C3-354A-75B3-EF78-099A3A54FB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15363" y="2597151"/>
              <a:ext cx="28575" cy="33338"/>
            </a:xfrm>
            <a:prstGeom prst="ellipse">
              <a:avLst/>
            </a:prstGeom>
            <a:solidFill>
              <a:srgbClr val="59595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50" name="Rectangle 13">
              <a:extLst>
                <a:ext uri="{FF2B5EF4-FFF2-40B4-BE49-F238E27FC236}">
                  <a16:creationId xmlns:a16="http://schemas.microsoft.com/office/drawing/2014/main" id="{C71A8A05-F7A0-7584-2246-A6BE69AC07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24888" y="2598738"/>
              <a:ext cx="38100" cy="41275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51" name="Rectangle 14">
              <a:extLst>
                <a:ext uri="{FF2B5EF4-FFF2-40B4-BE49-F238E27FC236}">
                  <a16:creationId xmlns:a16="http://schemas.microsoft.com/office/drawing/2014/main" id="{1C4AAD4B-E01C-8F1D-DE94-30A61C72A8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28063" y="2614613"/>
              <a:ext cx="33338" cy="238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52" name="Oval 15">
              <a:extLst>
                <a:ext uri="{FF2B5EF4-FFF2-40B4-BE49-F238E27FC236}">
                  <a16:creationId xmlns:a16="http://schemas.microsoft.com/office/drawing/2014/main" id="{845409DB-C8D6-F13F-F984-322F9ABFC6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2350" y="2624138"/>
              <a:ext cx="4763" cy="6350"/>
            </a:xfrm>
            <a:prstGeom prst="ellipse">
              <a:avLst/>
            </a:prstGeom>
            <a:solidFill>
              <a:srgbClr val="59595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53" name="Rectangle 16">
              <a:extLst>
                <a:ext uri="{FF2B5EF4-FFF2-40B4-BE49-F238E27FC236}">
                  <a16:creationId xmlns:a16="http://schemas.microsoft.com/office/drawing/2014/main" id="{F4DC6E50-6966-5443-535A-7F9E9043FF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85213" y="2560638"/>
              <a:ext cx="117475" cy="476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54" name="Rectangle 17">
              <a:extLst>
                <a:ext uri="{FF2B5EF4-FFF2-40B4-BE49-F238E27FC236}">
                  <a16:creationId xmlns:a16="http://schemas.microsoft.com/office/drawing/2014/main" id="{703E5BA5-E456-BD0F-845B-E32D992E9A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85213" y="2589213"/>
              <a:ext cx="25400" cy="476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55" name="Rectangle 18">
              <a:extLst>
                <a:ext uri="{FF2B5EF4-FFF2-40B4-BE49-F238E27FC236}">
                  <a16:creationId xmlns:a16="http://schemas.microsoft.com/office/drawing/2014/main" id="{39502449-DA24-6D4F-A0F5-42283C2B4A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20138" y="2589213"/>
              <a:ext cx="85725" cy="476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56" name="Rectangle 19">
              <a:extLst>
                <a:ext uri="{FF2B5EF4-FFF2-40B4-BE49-F238E27FC236}">
                  <a16:creationId xmlns:a16="http://schemas.microsoft.com/office/drawing/2014/main" id="{2E081AE2-1E37-65E3-B02E-188F0B6F9C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85213" y="2616201"/>
              <a:ext cx="76200" cy="476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57" name="Rectangle 20">
              <a:extLst>
                <a:ext uri="{FF2B5EF4-FFF2-40B4-BE49-F238E27FC236}">
                  <a16:creationId xmlns:a16="http://schemas.microsoft.com/office/drawing/2014/main" id="{F98C3D2C-342C-06A9-39BF-6262C0B894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70938" y="2616201"/>
              <a:ext cx="42863" cy="476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58" name="Freeform 21">
              <a:extLst>
                <a:ext uri="{FF2B5EF4-FFF2-40B4-BE49-F238E27FC236}">
                  <a16:creationId xmlns:a16="http://schemas.microsoft.com/office/drawing/2014/main" id="{E2ABE647-3CF8-732A-13EA-836EDFBB87A7}"/>
                </a:ext>
              </a:extLst>
            </p:cNvPr>
            <p:cNvSpPr>
              <a:spLocks/>
            </p:cNvSpPr>
            <p:nvPr/>
          </p:nvSpPr>
          <p:spPr bwMode="auto">
            <a:xfrm>
              <a:off x="8688388" y="2620963"/>
              <a:ext cx="111125" cy="58738"/>
            </a:xfrm>
            <a:custGeom>
              <a:avLst/>
              <a:gdLst>
                <a:gd name="T0" fmla="*/ 0 w 70"/>
                <a:gd name="T1" fmla="*/ 23 h 37"/>
                <a:gd name="T2" fmla="*/ 8 w 70"/>
                <a:gd name="T3" fmla="*/ 12 h 37"/>
                <a:gd name="T4" fmla="*/ 21 w 70"/>
                <a:gd name="T5" fmla="*/ 14 h 37"/>
                <a:gd name="T6" fmla="*/ 26 w 70"/>
                <a:gd name="T7" fmla="*/ 0 h 37"/>
                <a:gd name="T8" fmla="*/ 20 w 70"/>
                <a:gd name="T9" fmla="*/ 24 h 37"/>
                <a:gd name="T10" fmla="*/ 28 w 70"/>
                <a:gd name="T11" fmla="*/ 19 h 37"/>
                <a:gd name="T12" fmla="*/ 30 w 70"/>
                <a:gd name="T13" fmla="*/ 27 h 37"/>
                <a:gd name="T14" fmla="*/ 42 w 70"/>
                <a:gd name="T15" fmla="*/ 16 h 37"/>
                <a:gd name="T16" fmla="*/ 46 w 70"/>
                <a:gd name="T17" fmla="*/ 23 h 37"/>
                <a:gd name="T18" fmla="*/ 51 w 70"/>
                <a:gd name="T19" fmla="*/ 23 h 37"/>
                <a:gd name="T20" fmla="*/ 70 w 70"/>
                <a:gd name="T21" fmla="*/ 23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" h="37">
                  <a:moveTo>
                    <a:pt x="0" y="23"/>
                  </a:moveTo>
                  <a:cubicBezTo>
                    <a:pt x="2" y="12"/>
                    <a:pt x="5" y="12"/>
                    <a:pt x="8" y="12"/>
                  </a:cubicBezTo>
                  <a:cubicBezTo>
                    <a:pt x="13" y="14"/>
                    <a:pt x="17" y="18"/>
                    <a:pt x="21" y="14"/>
                  </a:cubicBezTo>
                  <a:cubicBezTo>
                    <a:pt x="24" y="10"/>
                    <a:pt x="26" y="1"/>
                    <a:pt x="26" y="0"/>
                  </a:cubicBezTo>
                  <a:cubicBezTo>
                    <a:pt x="26" y="0"/>
                    <a:pt x="20" y="20"/>
                    <a:pt x="20" y="24"/>
                  </a:cubicBezTo>
                  <a:cubicBezTo>
                    <a:pt x="21" y="29"/>
                    <a:pt x="26" y="19"/>
                    <a:pt x="28" y="19"/>
                  </a:cubicBezTo>
                  <a:cubicBezTo>
                    <a:pt x="30" y="18"/>
                    <a:pt x="29" y="26"/>
                    <a:pt x="30" y="27"/>
                  </a:cubicBezTo>
                  <a:cubicBezTo>
                    <a:pt x="32" y="28"/>
                    <a:pt x="38" y="14"/>
                    <a:pt x="42" y="16"/>
                  </a:cubicBezTo>
                  <a:cubicBezTo>
                    <a:pt x="44" y="17"/>
                    <a:pt x="45" y="21"/>
                    <a:pt x="46" y="23"/>
                  </a:cubicBezTo>
                  <a:cubicBezTo>
                    <a:pt x="48" y="25"/>
                    <a:pt x="50" y="23"/>
                    <a:pt x="51" y="23"/>
                  </a:cubicBezTo>
                  <a:cubicBezTo>
                    <a:pt x="54" y="23"/>
                    <a:pt x="55" y="37"/>
                    <a:pt x="70" y="23"/>
                  </a:cubicBezTo>
                </a:path>
              </a:pathLst>
            </a:custGeom>
            <a:noFill/>
            <a:ln w="9525" cap="rnd">
              <a:solidFill>
                <a:srgbClr val="59595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66EEA200-BC3E-AAFC-0A4E-68CBF7B90216}"/>
              </a:ext>
            </a:extLst>
          </p:cNvPr>
          <p:cNvGrpSpPr/>
          <p:nvPr/>
        </p:nvGrpSpPr>
        <p:grpSpPr>
          <a:xfrm>
            <a:off x="9491695" y="6091800"/>
            <a:ext cx="239713" cy="152400"/>
            <a:chOff x="8591550" y="2535238"/>
            <a:chExt cx="239713" cy="152400"/>
          </a:xfrm>
        </p:grpSpPr>
        <p:sp>
          <p:nvSpPr>
            <p:cNvPr id="161" name="AutoShape 3">
              <a:extLst>
                <a:ext uri="{FF2B5EF4-FFF2-40B4-BE49-F238E27FC236}">
                  <a16:creationId xmlns:a16="http://schemas.microsoft.com/office/drawing/2014/main" id="{9FD90DDE-E6CD-7999-C44D-F0CC42371B8F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8591550" y="2535238"/>
              <a:ext cx="239713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/>
            </a:p>
          </p:txBody>
        </p:sp>
        <p:sp>
          <p:nvSpPr>
            <p:cNvPr id="162" name="Rectangle 5">
              <a:extLst>
                <a:ext uri="{FF2B5EF4-FFF2-40B4-BE49-F238E27FC236}">
                  <a16:creationId xmlns:a16="http://schemas.microsoft.com/office/drawing/2014/main" id="{F847E452-F7B3-0A2E-9AD7-17938B272E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99488" y="2544763"/>
              <a:ext cx="223838" cy="1349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63" name="Rectangle 6">
              <a:extLst>
                <a:ext uri="{FF2B5EF4-FFF2-40B4-BE49-F238E27FC236}">
                  <a16:creationId xmlns:a16="http://schemas.microsoft.com/office/drawing/2014/main" id="{524C72BD-E5DD-4289-B5F8-C2D0F6ECCA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99488" y="2544763"/>
              <a:ext cx="223838" cy="134938"/>
            </a:xfrm>
            <a:prstGeom prst="rect">
              <a:avLst/>
            </a:prstGeom>
            <a:noFill/>
            <a:ln w="9525" cap="sq">
              <a:solidFill>
                <a:srgbClr val="59595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64" name="Rectangle 7">
              <a:extLst>
                <a:ext uri="{FF2B5EF4-FFF2-40B4-BE49-F238E27FC236}">
                  <a16:creationId xmlns:a16="http://schemas.microsoft.com/office/drawing/2014/main" id="{FE4357DD-01ED-3E96-70FA-2047E6A822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28063" y="2624138"/>
              <a:ext cx="33338" cy="2381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65" name="Oval 9">
              <a:extLst>
                <a:ext uri="{FF2B5EF4-FFF2-40B4-BE49-F238E27FC236}">
                  <a16:creationId xmlns:a16="http://schemas.microsoft.com/office/drawing/2014/main" id="{8E423B81-AE79-FA79-022B-648AE15107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3938" y="2597151"/>
              <a:ext cx="28575" cy="33338"/>
            </a:xfrm>
            <a:prstGeom prst="ellipse">
              <a:avLst/>
            </a:prstGeom>
            <a:solidFill>
              <a:srgbClr val="59595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66" name="Oval 10">
              <a:extLst>
                <a:ext uri="{FF2B5EF4-FFF2-40B4-BE49-F238E27FC236}">
                  <a16:creationId xmlns:a16="http://schemas.microsoft.com/office/drawing/2014/main" id="{C28E6930-915E-CEB0-99B4-9ECCE2C857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8700" y="2606676"/>
              <a:ext cx="28575" cy="31750"/>
            </a:xfrm>
            <a:prstGeom prst="ellipse">
              <a:avLst/>
            </a:prstGeom>
            <a:solidFill>
              <a:srgbClr val="59595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67" name="Oval 11">
              <a:extLst>
                <a:ext uri="{FF2B5EF4-FFF2-40B4-BE49-F238E27FC236}">
                  <a16:creationId xmlns:a16="http://schemas.microsoft.com/office/drawing/2014/main" id="{8EAEF01C-359A-4EB1-559F-A8B7786B4E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10600" y="2606676"/>
              <a:ext cx="28575" cy="31750"/>
            </a:xfrm>
            <a:prstGeom prst="ellipse">
              <a:avLst/>
            </a:prstGeom>
            <a:solidFill>
              <a:srgbClr val="59595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68" name="Oval 12">
              <a:extLst>
                <a:ext uri="{FF2B5EF4-FFF2-40B4-BE49-F238E27FC236}">
                  <a16:creationId xmlns:a16="http://schemas.microsoft.com/office/drawing/2014/main" id="{55DBFAD6-3003-11C8-2024-737465B426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15363" y="2597151"/>
              <a:ext cx="28575" cy="33338"/>
            </a:xfrm>
            <a:prstGeom prst="ellipse">
              <a:avLst/>
            </a:prstGeom>
            <a:solidFill>
              <a:srgbClr val="59595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69" name="Rectangle 13">
              <a:extLst>
                <a:ext uri="{FF2B5EF4-FFF2-40B4-BE49-F238E27FC236}">
                  <a16:creationId xmlns:a16="http://schemas.microsoft.com/office/drawing/2014/main" id="{A0BC498D-5D3A-8BC4-D864-360FE2FFC3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24888" y="2598738"/>
              <a:ext cx="38100" cy="41275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73" name="Rectangle 14">
              <a:extLst>
                <a:ext uri="{FF2B5EF4-FFF2-40B4-BE49-F238E27FC236}">
                  <a16:creationId xmlns:a16="http://schemas.microsoft.com/office/drawing/2014/main" id="{2651EE3E-A175-4D0F-2FCB-4A52FBD9C1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28063" y="2614613"/>
              <a:ext cx="33338" cy="238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74" name="Oval 15">
              <a:extLst>
                <a:ext uri="{FF2B5EF4-FFF2-40B4-BE49-F238E27FC236}">
                  <a16:creationId xmlns:a16="http://schemas.microsoft.com/office/drawing/2014/main" id="{F98F126B-92A6-1862-26AD-557AB9B35D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2350" y="2624138"/>
              <a:ext cx="4763" cy="6350"/>
            </a:xfrm>
            <a:prstGeom prst="ellipse">
              <a:avLst/>
            </a:prstGeom>
            <a:solidFill>
              <a:srgbClr val="59595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77" name="Rectangle 16">
              <a:extLst>
                <a:ext uri="{FF2B5EF4-FFF2-40B4-BE49-F238E27FC236}">
                  <a16:creationId xmlns:a16="http://schemas.microsoft.com/office/drawing/2014/main" id="{6A7FE8B7-CC5D-D856-E3EA-AAD85115B1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85213" y="2560638"/>
              <a:ext cx="117475" cy="476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78" name="Rectangle 17">
              <a:extLst>
                <a:ext uri="{FF2B5EF4-FFF2-40B4-BE49-F238E27FC236}">
                  <a16:creationId xmlns:a16="http://schemas.microsoft.com/office/drawing/2014/main" id="{9FEE05FD-7B09-2DC4-AE97-E7AEF04E01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85213" y="2589213"/>
              <a:ext cx="25400" cy="476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79" name="Rectangle 18">
              <a:extLst>
                <a:ext uri="{FF2B5EF4-FFF2-40B4-BE49-F238E27FC236}">
                  <a16:creationId xmlns:a16="http://schemas.microsoft.com/office/drawing/2014/main" id="{9F6772EC-A26F-1DB4-2252-540D933E75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20138" y="2589213"/>
              <a:ext cx="85725" cy="476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82" name="Rectangle 19">
              <a:extLst>
                <a:ext uri="{FF2B5EF4-FFF2-40B4-BE49-F238E27FC236}">
                  <a16:creationId xmlns:a16="http://schemas.microsoft.com/office/drawing/2014/main" id="{49FCC546-D824-9FC0-C0FA-8556B59755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85213" y="2616201"/>
              <a:ext cx="76200" cy="476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83" name="Rectangle 20">
              <a:extLst>
                <a:ext uri="{FF2B5EF4-FFF2-40B4-BE49-F238E27FC236}">
                  <a16:creationId xmlns:a16="http://schemas.microsoft.com/office/drawing/2014/main" id="{2E9489ED-262B-644C-8744-8F1E73D031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70938" y="2616201"/>
              <a:ext cx="42863" cy="476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84" name="Freeform 21">
              <a:extLst>
                <a:ext uri="{FF2B5EF4-FFF2-40B4-BE49-F238E27FC236}">
                  <a16:creationId xmlns:a16="http://schemas.microsoft.com/office/drawing/2014/main" id="{12E23386-F2F0-843B-5236-63E4DFF75FDC}"/>
                </a:ext>
              </a:extLst>
            </p:cNvPr>
            <p:cNvSpPr>
              <a:spLocks/>
            </p:cNvSpPr>
            <p:nvPr/>
          </p:nvSpPr>
          <p:spPr bwMode="auto">
            <a:xfrm>
              <a:off x="8688388" y="2620963"/>
              <a:ext cx="111125" cy="58738"/>
            </a:xfrm>
            <a:custGeom>
              <a:avLst/>
              <a:gdLst>
                <a:gd name="T0" fmla="*/ 0 w 70"/>
                <a:gd name="T1" fmla="*/ 23 h 37"/>
                <a:gd name="T2" fmla="*/ 8 w 70"/>
                <a:gd name="T3" fmla="*/ 12 h 37"/>
                <a:gd name="T4" fmla="*/ 21 w 70"/>
                <a:gd name="T5" fmla="*/ 14 h 37"/>
                <a:gd name="T6" fmla="*/ 26 w 70"/>
                <a:gd name="T7" fmla="*/ 0 h 37"/>
                <a:gd name="T8" fmla="*/ 20 w 70"/>
                <a:gd name="T9" fmla="*/ 24 h 37"/>
                <a:gd name="T10" fmla="*/ 28 w 70"/>
                <a:gd name="T11" fmla="*/ 19 h 37"/>
                <a:gd name="T12" fmla="*/ 30 w 70"/>
                <a:gd name="T13" fmla="*/ 27 h 37"/>
                <a:gd name="T14" fmla="*/ 42 w 70"/>
                <a:gd name="T15" fmla="*/ 16 h 37"/>
                <a:gd name="T16" fmla="*/ 46 w 70"/>
                <a:gd name="T17" fmla="*/ 23 h 37"/>
                <a:gd name="T18" fmla="*/ 51 w 70"/>
                <a:gd name="T19" fmla="*/ 23 h 37"/>
                <a:gd name="T20" fmla="*/ 70 w 70"/>
                <a:gd name="T21" fmla="*/ 23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" h="37">
                  <a:moveTo>
                    <a:pt x="0" y="23"/>
                  </a:moveTo>
                  <a:cubicBezTo>
                    <a:pt x="2" y="12"/>
                    <a:pt x="5" y="12"/>
                    <a:pt x="8" y="12"/>
                  </a:cubicBezTo>
                  <a:cubicBezTo>
                    <a:pt x="13" y="14"/>
                    <a:pt x="17" y="18"/>
                    <a:pt x="21" y="14"/>
                  </a:cubicBezTo>
                  <a:cubicBezTo>
                    <a:pt x="24" y="10"/>
                    <a:pt x="26" y="1"/>
                    <a:pt x="26" y="0"/>
                  </a:cubicBezTo>
                  <a:cubicBezTo>
                    <a:pt x="26" y="0"/>
                    <a:pt x="20" y="20"/>
                    <a:pt x="20" y="24"/>
                  </a:cubicBezTo>
                  <a:cubicBezTo>
                    <a:pt x="21" y="29"/>
                    <a:pt x="26" y="19"/>
                    <a:pt x="28" y="19"/>
                  </a:cubicBezTo>
                  <a:cubicBezTo>
                    <a:pt x="30" y="18"/>
                    <a:pt x="29" y="26"/>
                    <a:pt x="30" y="27"/>
                  </a:cubicBezTo>
                  <a:cubicBezTo>
                    <a:pt x="32" y="28"/>
                    <a:pt x="38" y="14"/>
                    <a:pt x="42" y="16"/>
                  </a:cubicBezTo>
                  <a:cubicBezTo>
                    <a:pt x="44" y="17"/>
                    <a:pt x="45" y="21"/>
                    <a:pt x="46" y="23"/>
                  </a:cubicBezTo>
                  <a:cubicBezTo>
                    <a:pt x="48" y="25"/>
                    <a:pt x="50" y="23"/>
                    <a:pt x="51" y="23"/>
                  </a:cubicBezTo>
                  <a:cubicBezTo>
                    <a:pt x="54" y="23"/>
                    <a:pt x="55" y="37"/>
                    <a:pt x="70" y="23"/>
                  </a:cubicBezTo>
                </a:path>
              </a:pathLst>
            </a:custGeom>
            <a:noFill/>
            <a:ln w="9525" cap="rnd">
              <a:solidFill>
                <a:srgbClr val="59595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822836FC-F137-DE9A-341C-1014409FD143}"/>
              </a:ext>
            </a:extLst>
          </p:cNvPr>
          <p:cNvSpPr txBox="1"/>
          <p:nvPr/>
        </p:nvSpPr>
        <p:spPr>
          <a:xfrm>
            <a:off x="9633987" y="5909221"/>
            <a:ext cx="1000700" cy="3046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100">
                <a:latin typeface="Segoe UI" panose="020B0502040204020203" pitchFamily="34" charset="0"/>
                <a:cs typeface="Segoe UI" panose="020B0502040204020203" pitchFamily="34" charset="0"/>
              </a:rPr>
              <a:t>DNS forwarding rule set</a:t>
            </a:r>
          </a:p>
        </p:txBody>
      </p:sp>
      <p:sp>
        <p:nvSpPr>
          <p:cNvPr id="51" name="Callout: Line with Accent Bar 50">
            <a:extLst>
              <a:ext uri="{FF2B5EF4-FFF2-40B4-BE49-F238E27FC236}">
                <a16:creationId xmlns:a16="http://schemas.microsoft.com/office/drawing/2014/main" id="{0C758661-B779-3154-0932-119D8EC6FE30}"/>
              </a:ext>
            </a:extLst>
          </p:cNvPr>
          <p:cNvSpPr/>
          <p:nvPr/>
        </p:nvSpPr>
        <p:spPr>
          <a:xfrm>
            <a:off x="9116262" y="5664092"/>
            <a:ext cx="1308382" cy="731520"/>
          </a:xfrm>
          <a:prstGeom prst="accentCallout1">
            <a:avLst>
              <a:gd name="adj1" fmla="val 18750"/>
              <a:gd name="adj2" fmla="val -8333"/>
              <a:gd name="adj3" fmla="val -90203"/>
              <a:gd name="adj4" fmla="val -77279"/>
            </a:avLst>
          </a:prstGeom>
          <a:noFill/>
          <a:ln w="190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en-SG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F3EABA8-03E8-DEA2-DF87-058E0AD847F2}"/>
              </a:ext>
            </a:extLst>
          </p:cNvPr>
          <p:cNvSpPr txBox="1"/>
          <p:nvPr/>
        </p:nvSpPr>
        <p:spPr>
          <a:xfrm>
            <a:off x="11490397" y="3028326"/>
            <a:ext cx="390415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VM 1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F06A945A-2EB0-91FD-4A4B-43BB59DE640B}"/>
              </a:ext>
            </a:extLst>
          </p:cNvPr>
          <p:cNvSpPr txBox="1"/>
          <p:nvPr/>
        </p:nvSpPr>
        <p:spPr>
          <a:xfrm>
            <a:off x="11136199" y="3864619"/>
            <a:ext cx="390415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VM 2</a:t>
            </a:r>
          </a:p>
        </p:txBody>
      </p:sp>
      <p:cxnSp>
        <p:nvCxnSpPr>
          <p:cNvPr id="64" name="Connector: Elbow 63">
            <a:extLst>
              <a:ext uri="{FF2B5EF4-FFF2-40B4-BE49-F238E27FC236}">
                <a16:creationId xmlns:a16="http://schemas.microsoft.com/office/drawing/2014/main" id="{AC631E4B-78D1-676D-0A6B-C6050B6DCCCC}"/>
              </a:ext>
            </a:extLst>
          </p:cNvPr>
          <p:cNvCxnSpPr>
            <a:cxnSpLocks/>
            <a:endCxn id="43" idx="3"/>
          </p:cNvCxnSpPr>
          <p:nvPr/>
        </p:nvCxnSpPr>
        <p:spPr>
          <a:xfrm rot="5400000">
            <a:off x="9886723" y="3995188"/>
            <a:ext cx="2814348" cy="1318419"/>
          </a:xfrm>
          <a:prstGeom prst="bentConnector2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or: Elbow 64">
            <a:extLst>
              <a:ext uri="{FF2B5EF4-FFF2-40B4-BE49-F238E27FC236}">
                <a16:creationId xmlns:a16="http://schemas.microsoft.com/office/drawing/2014/main" id="{2EBFCB12-129B-7A14-835C-BF63A6AB27B8}"/>
              </a:ext>
            </a:extLst>
          </p:cNvPr>
          <p:cNvCxnSpPr>
            <a:cxnSpLocks/>
          </p:cNvCxnSpPr>
          <p:nvPr/>
        </p:nvCxnSpPr>
        <p:spPr>
          <a:xfrm rot="16200000" flipH="1">
            <a:off x="10595992" y="5078842"/>
            <a:ext cx="1915337" cy="12155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>
            <a:extLst>
              <a:ext uri="{FF2B5EF4-FFF2-40B4-BE49-F238E27FC236}">
                <a16:creationId xmlns:a16="http://schemas.microsoft.com/office/drawing/2014/main" id="{A142ADBC-1075-0610-13FC-5D7C407E1AB4}"/>
              </a:ext>
            </a:extLst>
          </p:cNvPr>
          <p:cNvSpPr txBox="1"/>
          <p:nvPr/>
        </p:nvSpPr>
        <p:spPr>
          <a:xfrm>
            <a:off x="6421265" y="2163750"/>
            <a:ext cx="835031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10.0.0.0/24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066BF-0C9C-0191-2256-1D12D0A72DB8}"/>
              </a:ext>
            </a:extLst>
          </p:cNvPr>
          <p:cNvGrpSpPr/>
          <p:nvPr/>
        </p:nvGrpSpPr>
        <p:grpSpPr>
          <a:xfrm>
            <a:off x="7592477" y="3050940"/>
            <a:ext cx="1102630" cy="636683"/>
            <a:chOff x="6187043" y="2679215"/>
            <a:chExt cx="1102630" cy="636683"/>
          </a:xfrm>
        </p:grpSpPr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8A951D58-A7AD-2106-71A6-41BB4729E033}"/>
                </a:ext>
              </a:extLst>
            </p:cNvPr>
            <p:cNvGrpSpPr/>
            <p:nvPr/>
          </p:nvGrpSpPr>
          <p:grpSpPr>
            <a:xfrm>
              <a:off x="6466076" y="2679215"/>
              <a:ext cx="432422" cy="295564"/>
              <a:chOff x="7880109" y="4767796"/>
              <a:chExt cx="519417" cy="497926"/>
            </a:xfrm>
          </p:grpSpPr>
          <p:sp>
            <p:nvSpPr>
              <p:cNvPr id="81" name="Rectangle 80">
                <a:extLst>
                  <a:ext uri="{FF2B5EF4-FFF2-40B4-BE49-F238E27FC236}">
                    <a16:creationId xmlns:a16="http://schemas.microsoft.com/office/drawing/2014/main" id="{0556346D-3FDC-F1A5-D15D-0FADB99E1686}"/>
                  </a:ext>
                </a:extLst>
              </p:cNvPr>
              <p:cNvSpPr/>
              <p:nvPr/>
            </p:nvSpPr>
            <p:spPr>
              <a:xfrm>
                <a:off x="8037576" y="4767796"/>
                <a:ext cx="361950" cy="497926"/>
              </a:xfrm>
              <a:prstGeom prst="rect">
                <a:avLst/>
              </a:prstGeom>
              <a:noFill/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82" name="Arrow: Right 81">
                <a:extLst>
                  <a:ext uri="{FF2B5EF4-FFF2-40B4-BE49-F238E27FC236}">
                    <a16:creationId xmlns:a16="http://schemas.microsoft.com/office/drawing/2014/main" id="{0C6146E6-C054-28AE-3035-DA73ED80983C}"/>
                  </a:ext>
                </a:extLst>
              </p:cNvPr>
              <p:cNvSpPr/>
              <p:nvPr/>
            </p:nvSpPr>
            <p:spPr>
              <a:xfrm>
                <a:off x="7880109" y="4966115"/>
                <a:ext cx="361950" cy="133635"/>
              </a:xfrm>
              <a:prstGeom prst="rightArrow">
                <a:avLst/>
              </a:prstGeom>
              <a:solidFill>
                <a:srgbClr val="7030A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sp>
          <p:nvSpPr>
            <p:cNvPr id="235" name="TextBox 234">
              <a:extLst>
                <a:ext uri="{FF2B5EF4-FFF2-40B4-BE49-F238E27FC236}">
                  <a16:creationId xmlns:a16="http://schemas.microsoft.com/office/drawing/2014/main" id="{A0C0939A-2951-88F1-50BD-6ABAD983D26A}"/>
                </a:ext>
              </a:extLst>
            </p:cNvPr>
            <p:cNvSpPr txBox="1"/>
            <p:nvPr/>
          </p:nvSpPr>
          <p:spPr>
            <a:xfrm>
              <a:off x="6187043" y="3038899"/>
              <a:ext cx="110263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ct val="90000"/>
                </a:lnSpc>
                <a:spcAft>
                  <a:spcPts val="600"/>
                </a:spcAft>
              </a:pPr>
              <a:r>
                <a:rPr lang="en-US" sz="1000">
                  <a:latin typeface="Segoe UI" panose="020B0502040204020203" pitchFamily="34" charset="0"/>
                  <a:cs typeface="Segoe UI" panose="020B0502040204020203" pitchFamily="34" charset="0"/>
                </a:rPr>
                <a:t>Inbound endpoint 10.0.0.8</a:t>
              </a:r>
            </a:p>
          </p:txBody>
        </p:sp>
      </p:grpSp>
      <p:pic>
        <p:nvPicPr>
          <p:cNvPr id="236" name="Picture 235">
            <a:extLst>
              <a:ext uri="{FF2B5EF4-FFF2-40B4-BE49-F238E27FC236}">
                <a16:creationId xmlns:a16="http://schemas.microsoft.com/office/drawing/2014/main" id="{A2B38E7F-00FD-361E-59F3-F5D5C8EB2A1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482423" y="2673507"/>
            <a:ext cx="252056" cy="168037"/>
          </a:xfrm>
          <a:prstGeom prst="rect">
            <a:avLst/>
          </a:prstGeom>
        </p:spPr>
      </p:pic>
      <p:sp>
        <p:nvSpPr>
          <p:cNvPr id="78" name="TextBox 77">
            <a:extLst>
              <a:ext uri="{FF2B5EF4-FFF2-40B4-BE49-F238E27FC236}">
                <a16:creationId xmlns:a16="http://schemas.microsoft.com/office/drawing/2014/main" id="{577FDEEF-AFCA-5878-9858-FCA27BDABF42}"/>
              </a:ext>
            </a:extLst>
          </p:cNvPr>
          <p:cNvSpPr txBox="1"/>
          <p:nvPr/>
        </p:nvSpPr>
        <p:spPr>
          <a:xfrm>
            <a:off x="7468075" y="2605285"/>
            <a:ext cx="673333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10.0.0.0/28</a:t>
            </a:r>
            <a:endParaRPr lang="en-US" sz="9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AA2F061A-EC06-3B90-368F-C8497131C411}"/>
              </a:ext>
            </a:extLst>
          </p:cNvPr>
          <p:cNvSpPr txBox="1"/>
          <p:nvPr/>
        </p:nvSpPr>
        <p:spPr>
          <a:xfrm>
            <a:off x="7468074" y="3858469"/>
            <a:ext cx="830522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10.0.0.16/28</a:t>
            </a:r>
            <a:endParaRPr lang="en-US" sz="9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D555C57F-18EA-1B65-BC24-CFFEA00C8D98}"/>
              </a:ext>
            </a:extLst>
          </p:cNvPr>
          <p:cNvSpPr txBox="1"/>
          <p:nvPr/>
        </p:nvSpPr>
        <p:spPr>
          <a:xfrm>
            <a:off x="11467114" y="2388294"/>
            <a:ext cx="673333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10.1.0.0/24</a:t>
            </a:r>
            <a:endParaRPr lang="en-US" sz="9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F49CE429-27C6-E01E-0FD3-D9ED722B3D14}"/>
              </a:ext>
            </a:extLst>
          </p:cNvPr>
          <p:cNvSpPr txBox="1"/>
          <p:nvPr/>
        </p:nvSpPr>
        <p:spPr>
          <a:xfrm>
            <a:off x="11038859" y="3261874"/>
            <a:ext cx="673333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10.2.0.0/24</a:t>
            </a:r>
            <a:endParaRPr lang="en-US" sz="9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BE3543D9-6F08-72D9-4BC7-EF4457DBAA62}"/>
              </a:ext>
            </a:extLst>
          </p:cNvPr>
          <p:cNvSpPr txBox="1"/>
          <p:nvPr/>
        </p:nvSpPr>
        <p:spPr>
          <a:xfrm>
            <a:off x="6045726" y="644085"/>
            <a:ext cx="2931904" cy="3816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spcAft>
                <a:spcPts val="600"/>
              </a:spcAft>
              <a:defRPr sz="900">
                <a:solidFill>
                  <a:srgbClr val="0070C0"/>
                </a:solidFill>
              </a:defRPr>
            </a:lvl1pPr>
          </a:lstStyle>
          <a:p>
            <a:pPr algn="l"/>
            <a:r>
              <a:rPr lang="en-US" sz="11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abc.privatelink.blob.core.windows.net - 10.4.0.1</a:t>
            </a:r>
          </a:p>
          <a:p>
            <a:pPr algn="l"/>
            <a:r>
              <a:rPr lang="en-US" sz="11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abc.privatelink.azure-api.net - 10.4.0.2</a:t>
            </a:r>
            <a:endParaRPr lang="en-SG" sz="110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1A254276-6FB4-08AB-BECE-D8011B0BF535}"/>
              </a:ext>
            </a:extLst>
          </p:cNvPr>
          <p:cNvSpPr txBox="1"/>
          <p:nvPr/>
        </p:nvSpPr>
        <p:spPr>
          <a:xfrm>
            <a:off x="2297122" y="4526999"/>
            <a:ext cx="3430400" cy="10695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spcAft>
                <a:spcPts val="600"/>
              </a:spcAft>
              <a:defRPr sz="900">
                <a:solidFill>
                  <a:srgbClr val="0070C0"/>
                </a:solidFill>
              </a:defRPr>
            </a:lvl1pPr>
          </a:lstStyle>
          <a:p>
            <a:pPr algn="l"/>
            <a:r>
              <a:rPr lang="en-US" sz="11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App1.onpremises.company.com  - 192.168.0.8</a:t>
            </a:r>
          </a:p>
          <a:p>
            <a:pPr algn="l"/>
            <a:r>
              <a:rPr lang="en-US" sz="11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App2.onpremises.company.com  - 192.168.0.9</a:t>
            </a:r>
          </a:p>
          <a:p>
            <a:pPr algn="l"/>
            <a:r>
              <a:rPr lang="en-US" sz="11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blob.core.windows.net - 10.0.0.8 (forwarder)</a:t>
            </a:r>
          </a:p>
          <a:p>
            <a:pPr algn="l"/>
            <a:r>
              <a:rPr lang="en-US" sz="11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azure-api.net - 10.0.0.8 (forwarder)</a:t>
            </a:r>
          </a:p>
          <a:p>
            <a:pPr algn="l"/>
            <a:endParaRPr lang="en-US" sz="110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6EB0493F-CBAC-D694-89D5-36B0BF874F86}"/>
              </a:ext>
            </a:extLst>
          </p:cNvPr>
          <p:cNvSpPr txBox="1"/>
          <p:nvPr/>
        </p:nvSpPr>
        <p:spPr>
          <a:xfrm>
            <a:off x="2744800" y="4161598"/>
            <a:ext cx="905920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192.168.0.1 &amp; 2</a:t>
            </a:r>
          </a:p>
        </p:txBody>
      </p:sp>
      <p:sp>
        <p:nvSpPr>
          <p:cNvPr id="291" name="TextBox 290">
            <a:extLst>
              <a:ext uri="{FF2B5EF4-FFF2-40B4-BE49-F238E27FC236}">
                <a16:creationId xmlns:a16="http://schemas.microsoft.com/office/drawing/2014/main" id="{1E193A1E-8E2E-5C07-2055-32D25D8CB960}"/>
              </a:ext>
            </a:extLst>
          </p:cNvPr>
          <p:cNvSpPr txBox="1"/>
          <p:nvPr/>
        </p:nvSpPr>
        <p:spPr>
          <a:xfrm>
            <a:off x="9186894" y="6350472"/>
            <a:ext cx="3309906" cy="3816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lnSpc>
                <a:spcPct val="90000"/>
              </a:lnSpc>
              <a:spcAft>
                <a:spcPts val="600"/>
              </a:spcAft>
              <a:defRPr sz="900">
                <a:solidFill>
                  <a:srgbClr val="0070C0"/>
                </a:solidFill>
              </a:defRPr>
            </a:lvl1pPr>
          </a:lstStyle>
          <a:p>
            <a:r>
              <a:rPr lang="en-US" sz="11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App1.onpremises.company.com  - 192.168.0.1 &amp; 2</a:t>
            </a:r>
          </a:p>
          <a:p>
            <a:r>
              <a:rPr lang="en-US" sz="11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App2.onpremises.company.com  - 192.168.0.1 &amp; 2</a:t>
            </a:r>
          </a:p>
        </p:txBody>
      </p:sp>
      <p:sp>
        <p:nvSpPr>
          <p:cNvPr id="290" name="TextBox 289">
            <a:extLst>
              <a:ext uri="{FF2B5EF4-FFF2-40B4-BE49-F238E27FC236}">
                <a16:creationId xmlns:a16="http://schemas.microsoft.com/office/drawing/2014/main" id="{5CC166D6-6425-DF24-CAAA-A8D22182C833}"/>
              </a:ext>
            </a:extLst>
          </p:cNvPr>
          <p:cNvSpPr txBox="1"/>
          <p:nvPr/>
        </p:nvSpPr>
        <p:spPr>
          <a:xfrm>
            <a:off x="11057731" y="4797675"/>
            <a:ext cx="1092749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DNS forwarding virtual network link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330E4DC-AE43-C3CB-97B4-AE185E4C01BD}"/>
              </a:ext>
            </a:extLst>
          </p:cNvPr>
          <p:cNvSpPr/>
          <p:nvPr/>
        </p:nvSpPr>
        <p:spPr>
          <a:xfrm>
            <a:off x="2109699" y="2910034"/>
            <a:ext cx="647906" cy="244446"/>
          </a:xfrm>
          <a:prstGeom prst="rect">
            <a:avLst/>
          </a:prstGeom>
        </p:spPr>
        <p:txBody>
          <a:bodyPr wrap="square" lIns="0" rIns="0">
            <a:noAutofit/>
          </a:bodyPr>
          <a:lstStyle/>
          <a:p>
            <a:pPr algn="ctr" defTabSz="1087965"/>
            <a:r>
              <a:rPr lang="en-US" sz="900">
                <a:latin typeface="Segoe UI" panose="020B0502040204020203" pitchFamily="34" charset="0"/>
                <a:cs typeface="Segoe UI" panose="020B0502040204020203" pitchFamily="34" charset="0"/>
              </a:rPr>
              <a:t>On-premises server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27A2129-45A7-48B1-41CB-4572B73626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/>
        </p:blipFill>
        <p:spPr bwMode="auto">
          <a:xfrm>
            <a:off x="2356789" y="2626355"/>
            <a:ext cx="210018" cy="322769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7905D36-1617-C882-6DB5-7ACF44D170FF}"/>
              </a:ext>
            </a:extLst>
          </p:cNvPr>
          <p:cNvSpPr txBox="1"/>
          <p:nvPr/>
        </p:nvSpPr>
        <p:spPr>
          <a:xfrm>
            <a:off x="9234959" y="1080869"/>
            <a:ext cx="1147289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Virtual network link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1E60660-CCD4-FE7E-93E7-05C15CAD5406}"/>
              </a:ext>
            </a:extLst>
          </p:cNvPr>
          <p:cNvSpPr txBox="1"/>
          <p:nvPr/>
        </p:nvSpPr>
        <p:spPr>
          <a:xfrm>
            <a:off x="2342523" y="2330890"/>
            <a:ext cx="105834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>
                <a:latin typeface="Segoe UI" panose="020B0502040204020203" pitchFamily="34" charset="0"/>
                <a:cs typeface="Segoe UI" panose="020B0502040204020203" pitchFamily="34" charset="0"/>
              </a:rPr>
              <a:t>On-premises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6A3ED66D-76FA-A247-295A-788B393C94F1}"/>
              </a:ext>
            </a:extLst>
          </p:cNvPr>
          <p:cNvGrpSpPr/>
          <p:nvPr/>
        </p:nvGrpSpPr>
        <p:grpSpPr>
          <a:xfrm>
            <a:off x="8449709" y="2231848"/>
            <a:ext cx="285790" cy="214343"/>
            <a:chOff x="2849996" y="792540"/>
            <a:chExt cx="285790" cy="214343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D8116E62-D70E-D043-2FA0-B095833C44A6}"/>
                </a:ext>
              </a:extLst>
            </p:cNvPr>
            <p:cNvSpPr/>
            <p:nvPr/>
          </p:nvSpPr>
          <p:spPr>
            <a:xfrm>
              <a:off x="2858196" y="839005"/>
              <a:ext cx="269390" cy="121414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2D416E01-2637-4F0C-AB75-8EC5421D0AB1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849996" y="792540"/>
              <a:ext cx="285790" cy="214343"/>
            </a:xfrm>
            <a:prstGeom prst="rect">
              <a:avLst/>
            </a:prstGeom>
            <a:ln>
              <a:noFill/>
            </a:ln>
          </p:spPr>
        </p:pic>
      </p:grpSp>
      <p:grpSp>
        <p:nvGrpSpPr>
          <p:cNvPr id="170" name="Group 169">
            <a:extLst>
              <a:ext uri="{FF2B5EF4-FFF2-40B4-BE49-F238E27FC236}">
                <a16:creationId xmlns:a16="http://schemas.microsoft.com/office/drawing/2014/main" id="{A13683DD-EA64-5BD0-8505-275C99922292}"/>
              </a:ext>
            </a:extLst>
          </p:cNvPr>
          <p:cNvGrpSpPr/>
          <p:nvPr/>
        </p:nvGrpSpPr>
        <p:grpSpPr>
          <a:xfrm>
            <a:off x="11138742" y="2438974"/>
            <a:ext cx="285790" cy="214343"/>
            <a:chOff x="2849996" y="792540"/>
            <a:chExt cx="285790" cy="214343"/>
          </a:xfrm>
        </p:grpSpPr>
        <p:sp>
          <p:nvSpPr>
            <p:cNvPr id="180" name="Rectangle 179">
              <a:extLst>
                <a:ext uri="{FF2B5EF4-FFF2-40B4-BE49-F238E27FC236}">
                  <a16:creationId xmlns:a16="http://schemas.microsoft.com/office/drawing/2014/main" id="{58A08BA3-6079-42A9-5637-11FBCDFAAB12}"/>
                </a:ext>
              </a:extLst>
            </p:cNvPr>
            <p:cNvSpPr/>
            <p:nvPr/>
          </p:nvSpPr>
          <p:spPr>
            <a:xfrm>
              <a:off x="2858196" y="839005"/>
              <a:ext cx="269390" cy="121414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185" name="Picture 184">
              <a:extLst>
                <a:ext uri="{FF2B5EF4-FFF2-40B4-BE49-F238E27FC236}">
                  <a16:creationId xmlns:a16="http://schemas.microsoft.com/office/drawing/2014/main" id="{69D4559F-2DE9-2463-22AA-698738F99265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849996" y="792540"/>
              <a:ext cx="285790" cy="214343"/>
            </a:xfrm>
            <a:prstGeom prst="rect">
              <a:avLst/>
            </a:prstGeom>
            <a:ln>
              <a:noFill/>
            </a:ln>
          </p:spPr>
        </p:pic>
      </p:grpSp>
      <p:grpSp>
        <p:nvGrpSpPr>
          <p:cNvPr id="187" name="Group 186">
            <a:extLst>
              <a:ext uri="{FF2B5EF4-FFF2-40B4-BE49-F238E27FC236}">
                <a16:creationId xmlns:a16="http://schemas.microsoft.com/office/drawing/2014/main" id="{0C6B66C1-43D4-5948-A4A1-026FC8E200DB}"/>
              </a:ext>
            </a:extLst>
          </p:cNvPr>
          <p:cNvGrpSpPr/>
          <p:nvPr/>
        </p:nvGrpSpPr>
        <p:grpSpPr>
          <a:xfrm>
            <a:off x="10684406" y="3315131"/>
            <a:ext cx="285790" cy="214343"/>
            <a:chOff x="2849996" y="792540"/>
            <a:chExt cx="285790" cy="214343"/>
          </a:xfrm>
        </p:grpSpPr>
        <p:sp>
          <p:nvSpPr>
            <p:cNvPr id="188" name="Rectangle 187">
              <a:extLst>
                <a:ext uri="{FF2B5EF4-FFF2-40B4-BE49-F238E27FC236}">
                  <a16:creationId xmlns:a16="http://schemas.microsoft.com/office/drawing/2014/main" id="{F629D1D3-99D2-2FFB-DB20-6EDFA16B6D2C}"/>
                </a:ext>
              </a:extLst>
            </p:cNvPr>
            <p:cNvSpPr/>
            <p:nvPr/>
          </p:nvSpPr>
          <p:spPr>
            <a:xfrm>
              <a:off x="2858196" y="839005"/>
              <a:ext cx="269390" cy="121414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189" name="Picture 188">
              <a:extLst>
                <a:ext uri="{FF2B5EF4-FFF2-40B4-BE49-F238E27FC236}">
                  <a16:creationId xmlns:a16="http://schemas.microsoft.com/office/drawing/2014/main" id="{D29EED66-700D-DFED-ADF3-A26A170958FE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849996" y="792540"/>
              <a:ext cx="285790" cy="214343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301" name="Up-Down Arrow 79">
            <a:extLst>
              <a:ext uri="{FF2B5EF4-FFF2-40B4-BE49-F238E27FC236}">
                <a16:creationId xmlns:a16="http://schemas.microsoft.com/office/drawing/2014/main" id="{22A1F14B-3B12-43E6-9737-59D6E95EBB75}"/>
              </a:ext>
            </a:extLst>
          </p:cNvPr>
          <p:cNvSpPr/>
          <p:nvPr/>
        </p:nvSpPr>
        <p:spPr bwMode="auto">
          <a:xfrm rot="5400000">
            <a:off x="4987353" y="2107607"/>
            <a:ext cx="428518" cy="2439304"/>
          </a:xfrm>
          <a:prstGeom prst="upDownArrow">
            <a:avLst>
              <a:gd name="adj1" fmla="val 66185"/>
              <a:gd name="adj2" fmla="val 40938"/>
            </a:avLst>
          </a:prstGeom>
          <a:ln w="63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vert270" wrap="square" lIns="0" tIns="46637" rIns="0" bIns="46637" numCol="1" rtlCol="0" anchor="ctr" anchorCtr="0" compatLnSpc="1">
            <a:prstTxWarp prst="textNoShape">
              <a:avLst/>
            </a:prstTxWarp>
          </a:bodyPr>
          <a:lstStyle/>
          <a:p>
            <a:pPr algn="ctr" defTabSz="93239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Azure ExpressRoute</a:t>
            </a:r>
            <a:endParaRPr lang="en-US" sz="1100" kern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209" name="Picture 208">
            <a:extLst>
              <a:ext uri="{FF2B5EF4-FFF2-40B4-BE49-F238E27FC236}">
                <a16:creationId xmlns:a16="http://schemas.microsoft.com/office/drawing/2014/main" id="{6647C0D7-6427-4F50-A200-801E95427FE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28265" y="2730543"/>
            <a:ext cx="979104" cy="535243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5A66E2EC-22F2-297A-70B3-3F9D54575B72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6121886" y="2786708"/>
            <a:ext cx="740104" cy="83576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05E7A77-2700-FDA8-782F-22A6FF2D4563}"/>
              </a:ext>
            </a:extLst>
          </p:cNvPr>
          <p:cNvSpPr txBox="1"/>
          <p:nvPr/>
        </p:nvSpPr>
        <p:spPr>
          <a:xfrm>
            <a:off x="11583481" y="368310"/>
            <a:ext cx="501677" cy="307777"/>
          </a:xfrm>
          <a:prstGeom prst="rect">
            <a:avLst/>
          </a:prstGeom>
          <a:solidFill>
            <a:schemeClr val="bg1"/>
          </a:solidFill>
        </p:spPr>
        <p:txBody>
          <a:bodyPr wrap="square" lIns="0" rIns="0" rtlCol="0">
            <a:spAutoFit/>
          </a:bodyPr>
          <a:lstStyle/>
          <a:p>
            <a:r>
              <a:rPr lang="en-US" sz="1400" b="1">
                <a:latin typeface="Segoe UI" panose="020B0502040204020203" pitchFamily="34" charset="0"/>
                <a:cs typeface="Segoe UI" panose="020B0502040204020203" pitchFamily="34" charset="0"/>
              </a:rPr>
              <a:t>Azure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B8F7666-901F-7A61-9ADB-5AB70E0196F4}"/>
              </a:ext>
            </a:extLst>
          </p:cNvPr>
          <p:cNvSpPr txBox="1"/>
          <p:nvPr/>
        </p:nvSpPr>
        <p:spPr>
          <a:xfrm>
            <a:off x="9281907" y="4452827"/>
            <a:ext cx="13471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>
                <a:latin typeface="Segoe UI" panose="020B0502040204020203" pitchFamily="34" charset="0"/>
                <a:cs typeface="Segoe UI" panose="020B0502040204020203" pitchFamily="34" charset="0"/>
              </a:rPr>
              <a:t>Azure DNS Private Resolver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E7F1FEBE-0212-3AE4-A674-EE5705802376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312573" y="6061571"/>
            <a:ext cx="1883233" cy="1013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163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45361E01-99A7-EDFB-C014-D114D72C8F88}"/>
              </a:ext>
            </a:extLst>
          </p:cNvPr>
          <p:cNvSpPr/>
          <p:nvPr/>
        </p:nvSpPr>
        <p:spPr>
          <a:xfrm>
            <a:off x="312572" y="228600"/>
            <a:ext cx="12176456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41791C1-0557-73CF-9B58-FBCA854A578D}"/>
              </a:ext>
            </a:extLst>
          </p:cNvPr>
          <p:cNvSpPr/>
          <p:nvPr/>
        </p:nvSpPr>
        <p:spPr>
          <a:xfrm>
            <a:off x="312572" y="276514"/>
            <a:ext cx="12176456" cy="68342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216BA57-9883-4FC3-AC4D-47723E31BEF2}"/>
              </a:ext>
            </a:extLst>
          </p:cNvPr>
          <p:cNvSpPr/>
          <p:nvPr/>
        </p:nvSpPr>
        <p:spPr>
          <a:xfrm>
            <a:off x="6526509" y="2584490"/>
            <a:ext cx="2492232" cy="2802377"/>
          </a:xfrm>
          <a:prstGeom prst="rect">
            <a:avLst/>
          </a:prstGeom>
          <a:noFill/>
          <a:ln w="12700">
            <a:solidFill>
              <a:srgbClr val="0078D7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12" name="Rectangle 211">
            <a:extLst>
              <a:ext uri="{FF2B5EF4-FFF2-40B4-BE49-F238E27FC236}">
                <a16:creationId xmlns:a16="http://schemas.microsoft.com/office/drawing/2014/main" id="{D2B1FD39-DB0A-421C-9231-A0E025014092}"/>
              </a:ext>
            </a:extLst>
          </p:cNvPr>
          <p:cNvSpPr/>
          <p:nvPr/>
        </p:nvSpPr>
        <p:spPr>
          <a:xfrm>
            <a:off x="1720078" y="2479245"/>
            <a:ext cx="2287786" cy="2214090"/>
          </a:xfrm>
          <a:prstGeom prst="rect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179191" tIns="143354" rIns="179191" bIns="14335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13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800">
              <a:solidFill>
                <a:prstClr val="black">
                  <a:lumMod val="50000"/>
                  <a:lumOff val="50000"/>
                </a:prst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21" name="Rectangle 220">
            <a:extLst>
              <a:ext uri="{FF2B5EF4-FFF2-40B4-BE49-F238E27FC236}">
                <a16:creationId xmlns:a16="http://schemas.microsoft.com/office/drawing/2014/main" id="{561DCA59-B52D-4944-BE3F-A8CA91A65582}"/>
              </a:ext>
            </a:extLst>
          </p:cNvPr>
          <p:cNvSpPr/>
          <p:nvPr/>
        </p:nvSpPr>
        <p:spPr>
          <a:xfrm>
            <a:off x="1913486" y="3143588"/>
            <a:ext cx="8425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087965"/>
            <a:r>
              <a:rPr lang="en-US" sz="900">
                <a:latin typeface="Segoe UI" panose="020B0502040204020203" pitchFamily="34" charset="0"/>
                <a:cs typeface="Segoe UI" panose="020B0502040204020203" pitchFamily="34" charset="0"/>
              </a:rPr>
              <a:t>On-premises server</a:t>
            </a:r>
          </a:p>
        </p:txBody>
      </p:sp>
      <p:grpSp>
        <p:nvGrpSpPr>
          <p:cNvPr id="216" name="Group 215">
            <a:extLst>
              <a:ext uri="{FF2B5EF4-FFF2-40B4-BE49-F238E27FC236}">
                <a16:creationId xmlns:a16="http://schemas.microsoft.com/office/drawing/2014/main" id="{64EB974A-467A-454A-BECF-3D754F665A02}"/>
              </a:ext>
            </a:extLst>
          </p:cNvPr>
          <p:cNvGrpSpPr/>
          <p:nvPr/>
        </p:nvGrpSpPr>
        <p:grpSpPr>
          <a:xfrm>
            <a:off x="2000311" y="3566031"/>
            <a:ext cx="671253" cy="594673"/>
            <a:chOff x="8052416" y="3591832"/>
            <a:chExt cx="671253" cy="594826"/>
          </a:xfrm>
        </p:grpSpPr>
        <p:sp>
          <p:nvSpPr>
            <p:cNvPr id="217" name="Rectangle 216">
              <a:extLst>
                <a:ext uri="{FF2B5EF4-FFF2-40B4-BE49-F238E27FC236}">
                  <a16:creationId xmlns:a16="http://schemas.microsoft.com/office/drawing/2014/main" id="{E73D0C4A-C81D-4C72-84AB-C88F142137C1}"/>
                </a:ext>
              </a:extLst>
            </p:cNvPr>
            <p:cNvSpPr/>
            <p:nvPr/>
          </p:nvSpPr>
          <p:spPr>
            <a:xfrm>
              <a:off x="8052416" y="3817231"/>
              <a:ext cx="671253" cy="36942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1087965"/>
              <a:r>
                <a:rPr lang="en-US" sz="900">
                  <a:latin typeface="Segoe UI" panose="020B0502040204020203" pitchFamily="34" charset="0"/>
                  <a:cs typeface="Segoe UI" panose="020B0502040204020203" pitchFamily="34" charset="0"/>
                </a:rPr>
                <a:t>Windows desktops</a:t>
              </a:r>
            </a:p>
          </p:txBody>
        </p:sp>
        <p:pic>
          <p:nvPicPr>
            <p:cNvPr id="218" name="Picture 217">
              <a:extLst>
                <a:ext uri="{FF2B5EF4-FFF2-40B4-BE49-F238E27FC236}">
                  <a16:creationId xmlns:a16="http://schemas.microsoft.com/office/drawing/2014/main" id="{45EEA875-AFA1-4822-AA9F-80707CDEA70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278024" y="3591832"/>
              <a:ext cx="329224" cy="255271"/>
            </a:xfrm>
            <a:prstGeom prst="rect">
              <a:avLst/>
            </a:prstGeom>
          </p:spPr>
        </p:pic>
      </p:grpSp>
      <p:sp>
        <p:nvSpPr>
          <p:cNvPr id="242" name="Rectangle 241">
            <a:extLst>
              <a:ext uri="{FF2B5EF4-FFF2-40B4-BE49-F238E27FC236}">
                <a16:creationId xmlns:a16="http://schemas.microsoft.com/office/drawing/2014/main" id="{4F70EF68-24D7-42C8-BD75-7E8DACD6483E}"/>
              </a:ext>
            </a:extLst>
          </p:cNvPr>
          <p:cNvSpPr/>
          <p:nvPr/>
        </p:nvSpPr>
        <p:spPr>
          <a:xfrm>
            <a:off x="2886576" y="3294556"/>
            <a:ext cx="596884" cy="193867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>
                <a:solidFill>
                  <a:schemeClr val="dk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 2</a:t>
            </a:r>
          </a:p>
        </p:txBody>
      </p:sp>
      <p:sp>
        <p:nvSpPr>
          <p:cNvPr id="244" name="Rectangle 243">
            <a:extLst>
              <a:ext uri="{FF2B5EF4-FFF2-40B4-BE49-F238E27FC236}">
                <a16:creationId xmlns:a16="http://schemas.microsoft.com/office/drawing/2014/main" id="{CE75696C-FE6E-47DE-B9B4-B5A2AD917A20}"/>
              </a:ext>
            </a:extLst>
          </p:cNvPr>
          <p:cNvSpPr/>
          <p:nvPr/>
        </p:nvSpPr>
        <p:spPr>
          <a:xfrm>
            <a:off x="2886576" y="3589532"/>
            <a:ext cx="596884" cy="193867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>
                <a:solidFill>
                  <a:schemeClr val="dk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 3</a:t>
            </a:r>
          </a:p>
        </p:txBody>
      </p:sp>
      <p:sp>
        <p:nvSpPr>
          <p:cNvPr id="246" name="Rectangle 245">
            <a:extLst>
              <a:ext uri="{FF2B5EF4-FFF2-40B4-BE49-F238E27FC236}">
                <a16:creationId xmlns:a16="http://schemas.microsoft.com/office/drawing/2014/main" id="{F4819000-BA09-4657-9204-7BCB280F322F}"/>
              </a:ext>
            </a:extLst>
          </p:cNvPr>
          <p:cNvSpPr/>
          <p:nvPr/>
        </p:nvSpPr>
        <p:spPr>
          <a:xfrm>
            <a:off x="2886576" y="2999580"/>
            <a:ext cx="596884" cy="193867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>
                <a:solidFill>
                  <a:schemeClr val="dk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 1</a:t>
            </a:r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29AF18DB-C7BF-8461-E891-A372FB06AF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5765" y="3343523"/>
            <a:ext cx="442913" cy="442913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4EADB1DC-1825-C2DC-1AAD-105D7A92BDFE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998511" y="1965594"/>
            <a:ext cx="452438" cy="452438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90DB43C7-2073-0500-DBF5-DC85204F002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55661" y="3964969"/>
            <a:ext cx="319088" cy="428625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598EDD63-7598-CE5B-43BB-B10C457788E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1904" y="3964968"/>
            <a:ext cx="319088" cy="428625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74CE88AB-9E2D-49A1-BC8D-D76DB5FD51C8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0252" r="20464"/>
          <a:stretch/>
        </p:blipFill>
        <p:spPr>
          <a:xfrm>
            <a:off x="6742624" y="3242458"/>
            <a:ext cx="352660" cy="318846"/>
          </a:xfrm>
          <a:prstGeom prst="rect">
            <a:avLst/>
          </a:prstGeom>
        </p:spPr>
      </p:pic>
      <p:sp>
        <p:nvSpPr>
          <p:cNvPr id="227" name="Rectangle 226">
            <a:extLst>
              <a:ext uri="{FF2B5EF4-FFF2-40B4-BE49-F238E27FC236}">
                <a16:creationId xmlns:a16="http://schemas.microsoft.com/office/drawing/2014/main" id="{8DA2EC65-5B5F-EEBD-C445-55C059F33243}"/>
              </a:ext>
            </a:extLst>
          </p:cNvPr>
          <p:cNvSpPr/>
          <p:nvPr/>
        </p:nvSpPr>
        <p:spPr>
          <a:xfrm>
            <a:off x="7628441" y="4278626"/>
            <a:ext cx="1236425" cy="1024128"/>
          </a:xfrm>
          <a:prstGeom prst="rect">
            <a:avLst/>
          </a:prstGeom>
          <a:noFill/>
          <a:ln w="95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229" name="Picture 228">
            <a:extLst>
              <a:ext uri="{FF2B5EF4-FFF2-40B4-BE49-F238E27FC236}">
                <a16:creationId xmlns:a16="http://schemas.microsoft.com/office/drawing/2014/main" id="{330C480E-F7E8-EBFD-D17A-86D0009A21D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565478" y="5217813"/>
            <a:ext cx="252056" cy="168037"/>
          </a:xfrm>
          <a:prstGeom prst="rect">
            <a:avLst/>
          </a:prstGeom>
        </p:spPr>
      </p:pic>
      <p:grpSp>
        <p:nvGrpSpPr>
          <p:cNvPr id="26" name="Group 25">
            <a:extLst>
              <a:ext uri="{FF2B5EF4-FFF2-40B4-BE49-F238E27FC236}">
                <a16:creationId xmlns:a16="http://schemas.microsoft.com/office/drawing/2014/main" id="{8CD3D1AA-C508-49CC-E6D6-850F0C02EB34}"/>
              </a:ext>
            </a:extLst>
          </p:cNvPr>
          <p:cNvGrpSpPr/>
          <p:nvPr/>
        </p:nvGrpSpPr>
        <p:grpSpPr>
          <a:xfrm>
            <a:off x="7667158" y="4504476"/>
            <a:ext cx="1158991" cy="684141"/>
            <a:chOff x="6200616" y="3870359"/>
            <a:chExt cx="1158991" cy="684141"/>
          </a:xfrm>
        </p:grpSpPr>
        <p:sp>
          <p:nvSpPr>
            <p:cNvPr id="228" name="TextBox 227">
              <a:extLst>
                <a:ext uri="{FF2B5EF4-FFF2-40B4-BE49-F238E27FC236}">
                  <a16:creationId xmlns:a16="http://schemas.microsoft.com/office/drawing/2014/main" id="{38D2211C-225B-BCC4-A6E1-B42B0DEC624E}"/>
                </a:ext>
              </a:extLst>
            </p:cNvPr>
            <p:cNvSpPr txBox="1"/>
            <p:nvPr/>
          </p:nvSpPr>
          <p:spPr>
            <a:xfrm>
              <a:off x="6200616" y="4277501"/>
              <a:ext cx="1158991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ct val="90000"/>
                </a:lnSpc>
                <a:spcAft>
                  <a:spcPts val="600"/>
                </a:spcAft>
              </a:pPr>
              <a:r>
                <a:rPr lang="en-US" sz="1000">
                  <a:latin typeface="Segoe UI" panose="020B0502040204020203" pitchFamily="34" charset="0"/>
                  <a:cs typeface="Segoe UI" panose="020B0502040204020203" pitchFamily="34" charset="0"/>
                </a:rPr>
                <a:t>Outbound endpoint 10.0.0.19</a:t>
              </a:r>
            </a:p>
          </p:txBody>
        </p: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C9D66C72-92BA-B189-575F-F0F272CDA23F}"/>
                </a:ext>
              </a:extLst>
            </p:cNvPr>
            <p:cNvGrpSpPr/>
            <p:nvPr/>
          </p:nvGrpSpPr>
          <p:grpSpPr>
            <a:xfrm>
              <a:off x="6563900" y="3870359"/>
              <a:ext cx="432422" cy="295564"/>
              <a:chOff x="7388618" y="5616779"/>
              <a:chExt cx="519417" cy="497926"/>
            </a:xfrm>
          </p:grpSpPr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F52AEFD6-6F44-38CE-8E7D-DDDBD9E1B456}"/>
                  </a:ext>
                </a:extLst>
              </p:cNvPr>
              <p:cNvSpPr/>
              <p:nvPr/>
            </p:nvSpPr>
            <p:spPr>
              <a:xfrm>
                <a:off x="7546085" y="5616779"/>
                <a:ext cx="361950" cy="497926"/>
              </a:xfrm>
              <a:prstGeom prst="rect">
                <a:avLst/>
              </a:prstGeom>
              <a:noFill/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85" name="Arrow: Right 84">
                <a:extLst>
                  <a:ext uri="{FF2B5EF4-FFF2-40B4-BE49-F238E27FC236}">
                    <a16:creationId xmlns:a16="http://schemas.microsoft.com/office/drawing/2014/main" id="{C07DB96E-1CAE-83EF-E2CD-AABD6B598397}"/>
                  </a:ext>
                </a:extLst>
              </p:cNvPr>
              <p:cNvSpPr/>
              <p:nvPr/>
            </p:nvSpPr>
            <p:spPr>
              <a:xfrm flipH="1">
                <a:off x="7388618" y="5815098"/>
                <a:ext cx="361950" cy="133635"/>
              </a:xfrm>
              <a:prstGeom prst="rightArrow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234" name="Rectangle 233">
            <a:extLst>
              <a:ext uri="{FF2B5EF4-FFF2-40B4-BE49-F238E27FC236}">
                <a16:creationId xmlns:a16="http://schemas.microsoft.com/office/drawing/2014/main" id="{D9EDDA55-45CC-175D-F2DD-9BE2D426CAF0}"/>
              </a:ext>
            </a:extLst>
          </p:cNvPr>
          <p:cNvSpPr/>
          <p:nvPr/>
        </p:nvSpPr>
        <p:spPr>
          <a:xfrm>
            <a:off x="7630826" y="3057236"/>
            <a:ext cx="1236425" cy="1024128"/>
          </a:xfrm>
          <a:prstGeom prst="rect">
            <a:avLst/>
          </a:prstGeom>
          <a:noFill/>
          <a:ln w="95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1BE6C6CE-221C-6019-62C5-EDADA4DB88F2}"/>
              </a:ext>
            </a:extLst>
          </p:cNvPr>
          <p:cNvGrpSpPr/>
          <p:nvPr/>
        </p:nvGrpSpPr>
        <p:grpSpPr>
          <a:xfrm>
            <a:off x="7665764" y="3351999"/>
            <a:ext cx="1166549" cy="683053"/>
            <a:chOff x="6208770" y="2741735"/>
            <a:chExt cx="1166549" cy="683053"/>
          </a:xfrm>
        </p:grpSpPr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8A951D58-A7AD-2106-71A6-41BB4729E033}"/>
                </a:ext>
              </a:extLst>
            </p:cNvPr>
            <p:cNvGrpSpPr/>
            <p:nvPr/>
          </p:nvGrpSpPr>
          <p:grpSpPr>
            <a:xfrm>
              <a:off x="6575833" y="2741735"/>
              <a:ext cx="432422" cy="295564"/>
              <a:chOff x="7880109" y="4767796"/>
              <a:chExt cx="519417" cy="497926"/>
            </a:xfrm>
          </p:grpSpPr>
          <p:sp>
            <p:nvSpPr>
              <p:cNvPr id="81" name="Rectangle 80">
                <a:extLst>
                  <a:ext uri="{FF2B5EF4-FFF2-40B4-BE49-F238E27FC236}">
                    <a16:creationId xmlns:a16="http://schemas.microsoft.com/office/drawing/2014/main" id="{0556346D-3FDC-F1A5-D15D-0FADB99E1686}"/>
                  </a:ext>
                </a:extLst>
              </p:cNvPr>
              <p:cNvSpPr/>
              <p:nvPr/>
            </p:nvSpPr>
            <p:spPr>
              <a:xfrm>
                <a:off x="8037576" y="4767796"/>
                <a:ext cx="361950" cy="497926"/>
              </a:xfrm>
              <a:prstGeom prst="rect">
                <a:avLst/>
              </a:prstGeom>
              <a:noFill/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82" name="Arrow: Right 81">
                <a:extLst>
                  <a:ext uri="{FF2B5EF4-FFF2-40B4-BE49-F238E27FC236}">
                    <a16:creationId xmlns:a16="http://schemas.microsoft.com/office/drawing/2014/main" id="{0C6146E6-C054-28AE-3035-DA73ED80983C}"/>
                  </a:ext>
                </a:extLst>
              </p:cNvPr>
              <p:cNvSpPr/>
              <p:nvPr/>
            </p:nvSpPr>
            <p:spPr>
              <a:xfrm>
                <a:off x="7880109" y="4966115"/>
                <a:ext cx="361950" cy="133635"/>
              </a:xfrm>
              <a:prstGeom prst="rightArrow">
                <a:avLst/>
              </a:prstGeom>
              <a:solidFill>
                <a:srgbClr val="7030A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sp>
          <p:nvSpPr>
            <p:cNvPr id="235" name="TextBox 234">
              <a:extLst>
                <a:ext uri="{FF2B5EF4-FFF2-40B4-BE49-F238E27FC236}">
                  <a16:creationId xmlns:a16="http://schemas.microsoft.com/office/drawing/2014/main" id="{A0C0939A-2951-88F1-50BD-6ABAD983D26A}"/>
                </a:ext>
              </a:extLst>
            </p:cNvPr>
            <p:cNvSpPr txBox="1"/>
            <p:nvPr/>
          </p:nvSpPr>
          <p:spPr>
            <a:xfrm>
              <a:off x="6208770" y="3147789"/>
              <a:ext cx="1166549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ct val="90000"/>
                </a:lnSpc>
                <a:spcAft>
                  <a:spcPts val="600"/>
                </a:spcAft>
              </a:pPr>
              <a:r>
                <a:rPr lang="en-US" sz="1000">
                  <a:latin typeface="Segoe UI" panose="020B0502040204020203" pitchFamily="34" charset="0"/>
                  <a:cs typeface="Segoe UI" panose="020B0502040204020203" pitchFamily="34" charset="0"/>
                </a:rPr>
                <a:t>Inbound endpoint 10.0.0.8</a:t>
              </a:r>
            </a:p>
          </p:txBody>
        </p:sp>
      </p:grpSp>
      <p:pic>
        <p:nvPicPr>
          <p:cNvPr id="236" name="Picture 235">
            <a:extLst>
              <a:ext uri="{FF2B5EF4-FFF2-40B4-BE49-F238E27FC236}">
                <a16:creationId xmlns:a16="http://schemas.microsoft.com/office/drawing/2014/main" id="{A2B38E7F-00FD-361E-59F3-F5D5C8EB2A1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586398" y="2947823"/>
            <a:ext cx="252056" cy="168037"/>
          </a:xfrm>
          <a:prstGeom prst="rect">
            <a:avLst/>
          </a:prstGeom>
        </p:spPr>
      </p:pic>
      <p:pic>
        <p:nvPicPr>
          <p:cNvPr id="97" name="Picture 2" descr="Ultimate guide for Azure DNS Private resolver | by Sharmila Musunuru |  Microsoft Azure | May, 2022 | Medium">
            <a:extLst>
              <a:ext uri="{FF2B5EF4-FFF2-40B4-BE49-F238E27FC236}">
                <a16:creationId xmlns:a16="http://schemas.microsoft.com/office/drawing/2014/main" id="{124DBBA1-D972-32BB-D947-A3D78953719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810888" y="3801156"/>
            <a:ext cx="1106498" cy="993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0" name="Picture 99">
            <a:extLst>
              <a:ext uri="{FF2B5EF4-FFF2-40B4-BE49-F238E27FC236}">
                <a16:creationId xmlns:a16="http://schemas.microsoft.com/office/drawing/2014/main" id="{3E7477AE-3D55-AD4E-876B-463B5031E1D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18740" y="914625"/>
            <a:ext cx="452438" cy="452438"/>
          </a:xfrm>
          <a:prstGeom prst="rect">
            <a:avLst/>
          </a:prstGeom>
        </p:spPr>
      </p:pic>
      <p:sp>
        <p:nvSpPr>
          <p:cNvPr id="170" name="TextBox 169">
            <a:extLst>
              <a:ext uri="{FF2B5EF4-FFF2-40B4-BE49-F238E27FC236}">
                <a16:creationId xmlns:a16="http://schemas.microsoft.com/office/drawing/2014/main" id="{61F2A692-84EF-A7EE-8D6C-7518919E8C5F}"/>
              </a:ext>
            </a:extLst>
          </p:cNvPr>
          <p:cNvSpPr txBox="1"/>
          <p:nvPr/>
        </p:nvSpPr>
        <p:spPr>
          <a:xfrm>
            <a:off x="3235424" y="3789433"/>
            <a:ext cx="730347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DNS query</a:t>
            </a:r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91D248E0-13BE-4C2C-951B-429D7F77BBF6}"/>
              </a:ext>
            </a:extLst>
          </p:cNvPr>
          <p:cNvSpPr/>
          <p:nvPr/>
        </p:nvSpPr>
        <p:spPr bwMode="auto">
          <a:xfrm>
            <a:off x="5897754" y="724193"/>
            <a:ext cx="6386760" cy="4926938"/>
          </a:xfrm>
          <a:prstGeom prst="rect">
            <a:avLst/>
          </a:prstGeom>
          <a:noFill/>
          <a:ln w="12700">
            <a:solidFill>
              <a:schemeClr val="tx1">
                <a:lumMod val="50000"/>
                <a:lumOff val="50000"/>
              </a:schemeClr>
            </a:solidFill>
            <a:prstDash val="dash"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79259" tIns="143407" rIns="179259" bIns="143407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13927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it-IT" sz="600">
              <a:solidFill>
                <a:srgbClr val="4472C4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81" name="Connector: Elbow 180">
            <a:extLst>
              <a:ext uri="{FF2B5EF4-FFF2-40B4-BE49-F238E27FC236}">
                <a16:creationId xmlns:a16="http://schemas.microsoft.com/office/drawing/2014/main" id="{0D63DFC9-FCAB-58AA-A1C7-D2183C877AA6}"/>
              </a:ext>
            </a:extLst>
          </p:cNvPr>
          <p:cNvCxnSpPr>
            <a:cxnSpLocks/>
            <a:endCxn id="100" idx="3"/>
          </p:cNvCxnSpPr>
          <p:nvPr/>
        </p:nvCxnSpPr>
        <p:spPr>
          <a:xfrm rot="16200000" flipV="1">
            <a:off x="9635204" y="976818"/>
            <a:ext cx="1553328" cy="1881380"/>
          </a:xfrm>
          <a:prstGeom prst="bentConnector2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86" name="Connector: Elbow 185">
            <a:extLst>
              <a:ext uri="{FF2B5EF4-FFF2-40B4-BE49-F238E27FC236}">
                <a16:creationId xmlns:a16="http://schemas.microsoft.com/office/drawing/2014/main" id="{E48491A6-8016-6870-41E4-840EADC2CB2D}"/>
              </a:ext>
            </a:extLst>
          </p:cNvPr>
          <p:cNvCxnSpPr>
            <a:cxnSpLocks/>
          </p:cNvCxnSpPr>
          <p:nvPr/>
        </p:nvCxnSpPr>
        <p:spPr>
          <a:xfrm flipV="1">
            <a:off x="9048038" y="2834703"/>
            <a:ext cx="196922" cy="1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14" name="Picture 2" descr="\\MAGNUM\Projects\Microsoft\Cloud Power FY12\Design\ICONS_PNG\Tower.png">
            <a:extLst>
              <a:ext uri="{FF2B5EF4-FFF2-40B4-BE49-F238E27FC236}">
                <a16:creationId xmlns:a16="http://schemas.microsoft.com/office/drawing/2014/main" id="{48A76D63-338B-8439-818D-6FE59D4991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duotone>
              <a:prstClr val="black"/>
              <a:srgbClr val="4472C4">
                <a:tint val="45000"/>
                <a:satMod val="400000"/>
              </a:srgbClr>
            </a:duotone>
          </a:blip>
          <a:stretch>
            <a:fillRect/>
          </a:stretch>
        </p:blipFill>
        <p:spPr bwMode="auto">
          <a:xfrm>
            <a:off x="1543232" y="4182427"/>
            <a:ext cx="739436" cy="739436"/>
          </a:xfrm>
          <a:prstGeom prst="rect">
            <a:avLst/>
          </a:prstGeom>
          <a:noFill/>
        </p:spPr>
      </p:pic>
      <p:cxnSp>
        <p:nvCxnSpPr>
          <p:cNvPr id="20" name="Connector: Curved 19">
            <a:extLst>
              <a:ext uri="{FF2B5EF4-FFF2-40B4-BE49-F238E27FC236}">
                <a16:creationId xmlns:a16="http://schemas.microsoft.com/office/drawing/2014/main" id="{A80C324E-2D72-D62C-FDEA-462B049242BE}"/>
              </a:ext>
            </a:extLst>
          </p:cNvPr>
          <p:cNvCxnSpPr>
            <a:cxnSpLocks/>
            <a:stCxn id="53" idx="2"/>
            <a:endCxn id="81" idx="0"/>
          </p:cNvCxnSpPr>
          <p:nvPr/>
        </p:nvCxnSpPr>
        <p:spPr>
          <a:xfrm rot="16200000" flipH="1">
            <a:off x="7802674" y="2840088"/>
            <a:ext cx="933966" cy="89854"/>
          </a:xfrm>
          <a:prstGeom prst="curvedConnector3">
            <a:avLst>
              <a:gd name="adj1" fmla="val 50000"/>
            </a:avLst>
          </a:prstGeom>
          <a:ln w="19050">
            <a:solidFill>
              <a:srgbClr val="7030A0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4" name="Connector: Curved 23">
            <a:extLst>
              <a:ext uri="{FF2B5EF4-FFF2-40B4-BE49-F238E27FC236}">
                <a16:creationId xmlns:a16="http://schemas.microsoft.com/office/drawing/2014/main" id="{8729E742-91AC-40F7-1FED-71EF9CBAD08B}"/>
              </a:ext>
            </a:extLst>
          </p:cNvPr>
          <p:cNvCxnSpPr>
            <a:cxnSpLocks/>
            <a:stCxn id="100" idx="1"/>
            <a:endCxn id="53" idx="0"/>
          </p:cNvCxnSpPr>
          <p:nvPr/>
        </p:nvCxnSpPr>
        <p:spPr>
          <a:xfrm rot="10800000" flipV="1">
            <a:off x="8224730" y="1140844"/>
            <a:ext cx="794010" cy="824750"/>
          </a:xfrm>
          <a:prstGeom prst="curvedConnector2">
            <a:avLst/>
          </a:prstGeom>
          <a:ln w="19050">
            <a:solidFill>
              <a:srgbClr val="7030A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104" name="Picture 2">
            <a:extLst>
              <a:ext uri="{FF2B5EF4-FFF2-40B4-BE49-F238E27FC236}">
                <a16:creationId xmlns:a16="http://schemas.microsoft.com/office/drawing/2014/main" id="{6F084D31-9F8A-FC45-4D2A-F1DCC1EF25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/>
        </p:blipFill>
        <p:spPr bwMode="auto">
          <a:xfrm>
            <a:off x="11415776" y="2967536"/>
            <a:ext cx="210018" cy="322769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32AE7708-C09E-6369-1601-259EC5148642}"/>
              </a:ext>
            </a:extLst>
          </p:cNvPr>
          <p:cNvSpPr/>
          <p:nvPr/>
        </p:nvSpPr>
        <p:spPr>
          <a:xfrm>
            <a:off x="11209663" y="2790052"/>
            <a:ext cx="999374" cy="657049"/>
          </a:xfrm>
          <a:prstGeom prst="rect">
            <a:avLst/>
          </a:prstGeom>
          <a:noFill/>
          <a:ln w="12700">
            <a:prstDash val="sysDash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179191" tIns="143354" rIns="179191" bIns="143354" numCol="1" spcCol="0" rtlCol="0" fromWordArt="0" anchor="t" anchorCtr="1" forceAA="0" compatLnSpc="1">
            <a:prstTxWarp prst="textNoShape">
              <a:avLst/>
            </a:prstTxWarp>
            <a:noAutofit/>
          </a:bodyPr>
          <a:lstStyle/>
          <a:p>
            <a:pPr algn="ctr" defTabSz="913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800">
              <a:solidFill>
                <a:prstClr val="black">
                  <a:lumMod val="50000"/>
                  <a:lumOff val="50000"/>
                </a:prst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A796B1F-596E-F0FA-6698-35EF17BF4F2F}"/>
              </a:ext>
            </a:extLst>
          </p:cNvPr>
          <p:cNvSpPr txBox="1"/>
          <p:nvPr/>
        </p:nvSpPr>
        <p:spPr>
          <a:xfrm>
            <a:off x="11613642" y="2894587"/>
            <a:ext cx="602477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Spoke 1</a:t>
            </a:r>
          </a:p>
        </p:txBody>
      </p:sp>
      <p:pic>
        <p:nvPicPr>
          <p:cNvPr id="119" name="Picture 2">
            <a:extLst>
              <a:ext uri="{FF2B5EF4-FFF2-40B4-BE49-F238E27FC236}">
                <a16:creationId xmlns:a16="http://schemas.microsoft.com/office/drawing/2014/main" id="{EDB259B1-4DFA-DD8D-17C0-6E35929D9E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/>
        </p:blipFill>
        <p:spPr bwMode="auto">
          <a:xfrm>
            <a:off x="11009281" y="3838564"/>
            <a:ext cx="210018" cy="322769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21" name="Rectangle 120">
            <a:extLst>
              <a:ext uri="{FF2B5EF4-FFF2-40B4-BE49-F238E27FC236}">
                <a16:creationId xmlns:a16="http://schemas.microsoft.com/office/drawing/2014/main" id="{7662CB08-B8AB-DAC5-02B7-60A22CBD8B5B}"/>
              </a:ext>
            </a:extLst>
          </p:cNvPr>
          <p:cNvSpPr/>
          <p:nvPr/>
        </p:nvSpPr>
        <p:spPr>
          <a:xfrm>
            <a:off x="10763982" y="3661080"/>
            <a:ext cx="1105204" cy="657049"/>
          </a:xfrm>
          <a:prstGeom prst="rect">
            <a:avLst/>
          </a:prstGeom>
          <a:noFill/>
          <a:ln w="12700">
            <a:solidFill>
              <a:srgbClr val="4472C4"/>
            </a:solidFill>
            <a:prstDash val="sysDash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179191" tIns="143354" rIns="179191" bIns="143354" numCol="1" spcCol="0" rtlCol="0" fromWordArt="0" anchor="t" anchorCtr="1" forceAA="0" compatLnSpc="1">
            <a:prstTxWarp prst="textNoShape">
              <a:avLst/>
            </a:prstTxWarp>
            <a:noAutofit/>
          </a:bodyPr>
          <a:lstStyle/>
          <a:p>
            <a:pPr algn="ctr" defTabSz="913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800">
              <a:solidFill>
                <a:prstClr val="black">
                  <a:lumMod val="50000"/>
                  <a:lumOff val="50000"/>
                </a:prst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FDD7A3F2-38D8-DF11-4ED6-4178DAF4072B}"/>
              </a:ext>
            </a:extLst>
          </p:cNvPr>
          <p:cNvSpPr txBox="1"/>
          <p:nvPr/>
        </p:nvSpPr>
        <p:spPr>
          <a:xfrm>
            <a:off x="11207147" y="3765615"/>
            <a:ext cx="602477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Spoke 2</a:t>
            </a:r>
          </a:p>
        </p:txBody>
      </p:sp>
      <p:cxnSp>
        <p:nvCxnSpPr>
          <p:cNvPr id="38" name="Connector: Elbow 37">
            <a:extLst>
              <a:ext uri="{FF2B5EF4-FFF2-40B4-BE49-F238E27FC236}">
                <a16:creationId xmlns:a16="http://schemas.microsoft.com/office/drawing/2014/main" id="{2D8BAEE4-6E9F-B871-8E77-7B6F20D8B2D7}"/>
              </a:ext>
            </a:extLst>
          </p:cNvPr>
          <p:cNvCxnSpPr>
            <a:cxnSpLocks/>
            <a:endCxn id="100" idx="3"/>
          </p:cNvCxnSpPr>
          <p:nvPr/>
        </p:nvCxnSpPr>
        <p:spPr>
          <a:xfrm rot="16200000" flipV="1">
            <a:off x="8976850" y="1635173"/>
            <a:ext cx="2424356" cy="1435699"/>
          </a:xfrm>
          <a:prstGeom prst="bentConnector2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90" name="TextBox 89">
            <a:extLst>
              <a:ext uri="{FF2B5EF4-FFF2-40B4-BE49-F238E27FC236}">
                <a16:creationId xmlns:a16="http://schemas.microsoft.com/office/drawing/2014/main" id="{130E8829-34BA-9C11-4DAC-E8BC8AFB3B6E}"/>
              </a:ext>
            </a:extLst>
          </p:cNvPr>
          <p:cNvSpPr txBox="1"/>
          <p:nvPr/>
        </p:nvSpPr>
        <p:spPr>
          <a:xfrm>
            <a:off x="6315748" y="2400883"/>
            <a:ext cx="1050653" cy="21057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10.0.0.0/24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7D5542B6-E342-CA64-EEE5-047AEB8A9538}"/>
              </a:ext>
            </a:extLst>
          </p:cNvPr>
          <p:cNvSpPr txBox="1"/>
          <p:nvPr/>
        </p:nvSpPr>
        <p:spPr>
          <a:xfrm>
            <a:off x="7512418" y="2904759"/>
            <a:ext cx="806210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10.0.0.0/28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4EBA5E69-10CA-73E0-5030-B30420B0F31A}"/>
              </a:ext>
            </a:extLst>
          </p:cNvPr>
          <p:cNvSpPr txBox="1"/>
          <p:nvPr/>
        </p:nvSpPr>
        <p:spPr>
          <a:xfrm>
            <a:off x="7552241" y="4120522"/>
            <a:ext cx="806210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10.0.0.16/28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E91CFEB1-4825-50F5-0566-DF966DA3BCEA}"/>
              </a:ext>
            </a:extLst>
          </p:cNvPr>
          <p:cNvSpPr txBox="1"/>
          <p:nvPr/>
        </p:nvSpPr>
        <p:spPr>
          <a:xfrm>
            <a:off x="11572359" y="2626833"/>
            <a:ext cx="673333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10.1.0.0/24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91BA21C4-9E2C-F75A-40C6-E7F6570A70A5}"/>
              </a:ext>
            </a:extLst>
          </p:cNvPr>
          <p:cNvSpPr txBox="1"/>
          <p:nvPr/>
        </p:nvSpPr>
        <p:spPr>
          <a:xfrm>
            <a:off x="11158660" y="3499134"/>
            <a:ext cx="673333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10.2.0.0/24</a:t>
            </a:r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0993EE8D-5DEE-3F87-0ACA-02A13E3240B5}"/>
              </a:ext>
            </a:extLst>
          </p:cNvPr>
          <p:cNvSpPr txBox="1"/>
          <p:nvPr/>
        </p:nvSpPr>
        <p:spPr>
          <a:xfrm>
            <a:off x="5953595" y="857748"/>
            <a:ext cx="3047172" cy="3816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spcAft>
                <a:spcPts val="600"/>
              </a:spcAft>
              <a:defRPr sz="900">
                <a:solidFill>
                  <a:srgbClr val="0070C0"/>
                </a:solidFill>
              </a:defRPr>
            </a:lvl1pPr>
          </a:lstStyle>
          <a:p>
            <a:pPr algn="l"/>
            <a:r>
              <a:rPr lang="en-US" sz="11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abc.privatelink.blob.core.windows.net - 10.4.0.1</a:t>
            </a:r>
          </a:p>
          <a:p>
            <a:pPr algn="l"/>
            <a:r>
              <a:rPr lang="en-US" sz="11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abc.privatelink.azure-api.net - 10.4.0.2</a:t>
            </a:r>
            <a:endParaRPr lang="en-SG" sz="110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D0C1C00F-634E-B4B6-1CC9-DBA9025B41E0}"/>
              </a:ext>
            </a:extLst>
          </p:cNvPr>
          <p:cNvSpPr txBox="1"/>
          <p:nvPr/>
        </p:nvSpPr>
        <p:spPr>
          <a:xfrm>
            <a:off x="2807708" y="4444595"/>
            <a:ext cx="937831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192.168.0.1 &amp; 2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6071FE4B-42F9-581A-DE3A-410E0C8F665A}"/>
              </a:ext>
            </a:extLst>
          </p:cNvPr>
          <p:cNvSpPr txBox="1"/>
          <p:nvPr/>
        </p:nvSpPr>
        <p:spPr>
          <a:xfrm>
            <a:off x="9446447" y="893955"/>
            <a:ext cx="17728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>
                <a:latin typeface="Segoe UI" panose="020B0502040204020203" pitchFamily="34" charset="0"/>
                <a:cs typeface="Segoe UI" panose="020B0502040204020203" pitchFamily="34" charset="0"/>
              </a:rPr>
              <a:t>Azure private DNS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D5515289-62F5-B820-11A2-9AEB465351FA}"/>
              </a:ext>
            </a:extLst>
          </p:cNvPr>
          <p:cNvSpPr txBox="1"/>
          <p:nvPr/>
        </p:nvSpPr>
        <p:spPr>
          <a:xfrm>
            <a:off x="7174856" y="1843176"/>
            <a:ext cx="12051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>
                <a:latin typeface="Segoe UI" panose="020B0502040204020203" pitchFamily="34" charset="0"/>
                <a:cs typeface="Segoe UI" panose="020B0502040204020203" pitchFamily="34" charset="0"/>
              </a:rPr>
              <a:t>Azure DNS</a:t>
            </a:r>
          </a:p>
        </p:txBody>
      </p:sp>
      <p:pic>
        <p:nvPicPr>
          <p:cNvPr id="145" name="Picture 2">
            <a:extLst>
              <a:ext uri="{FF2B5EF4-FFF2-40B4-BE49-F238E27FC236}">
                <a16:creationId xmlns:a16="http://schemas.microsoft.com/office/drawing/2014/main" id="{6CDFE434-3AD9-E7AA-735A-90CEFD10C3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/>
        </p:blipFill>
        <p:spPr bwMode="auto">
          <a:xfrm>
            <a:off x="2227084" y="2864894"/>
            <a:ext cx="210018" cy="322769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cxnSp>
        <p:nvCxnSpPr>
          <p:cNvPr id="149" name="Connector: Curved 148">
            <a:extLst>
              <a:ext uri="{FF2B5EF4-FFF2-40B4-BE49-F238E27FC236}">
                <a16:creationId xmlns:a16="http://schemas.microsoft.com/office/drawing/2014/main" id="{E373F6EC-032B-B6A6-8C17-17E3C58944AC}"/>
              </a:ext>
            </a:extLst>
          </p:cNvPr>
          <p:cNvCxnSpPr>
            <a:cxnSpLocks/>
            <a:endCxn id="145" idx="3"/>
          </p:cNvCxnSpPr>
          <p:nvPr/>
        </p:nvCxnSpPr>
        <p:spPr>
          <a:xfrm rot="16200000" flipV="1">
            <a:off x="2230809" y="3232572"/>
            <a:ext cx="919600" cy="507013"/>
          </a:xfrm>
          <a:prstGeom prst="curvedConnector2">
            <a:avLst/>
          </a:prstGeom>
          <a:ln w="19050">
            <a:solidFill>
              <a:srgbClr val="7030A0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54" name="Connector: Curved 153">
            <a:extLst>
              <a:ext uri="{FF2B5EF4-FFF2-40B4-BE49-F238E27FC236}">
                <a16:creationId xmlns:a16="http://schemas.microsoft.com/office/drawing/2014/main" id="{AD13FC62-3EA3-A579-616E-DCF66C1B1921}"/>
              </a:ext>
            </a:extLst>
          </p:cNvPr>
          <p:cNvCxnSpPr>
            <a:cxnSpLocks/>
          </p:cNvCxnSpPr>
          <p:nvPr/>
        </p:nvCxnSpPr>
        <p:spPr>
          <a:xfrm rot="10800000" flipV="1">
            <a:off x="8377130" y="1293244"/>
            <a:ext cx="794010" cy="824750"/>
          </a:xfrm>
          <a:prstGeom prst="curvedConnector2">
            <a:avLst/>
          </a:prstGeom>
          <a:ln w="190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" name="Connector: Elbow 1">
            <a:extLst>
              <a:ext uri="{FF2B5EF4-FFF2-40B4-BE49-F238E27FC236}">
                <a16:creationId xmlns:a16="http://schemas.microsoft.com/office/drawing/2014/main" id="{D6496574-1A29-4ED3-5744-0DBB511277F2}"/>
              </a:ext>
            </a:extLst>
          </p:cNvPr>
          <p:cNvCxnSpPr>
            <a:cxnSpLocks/>
          </p:cNvCxnSpPr>
          <p:nvPr/>
        </p:nvCxnSpPr>
        <p:spPr>
          <a:xfrm rot="16200000" flipV="1">
            <a:off x="8511143" y="2100881"/>
            <a:ext cx="1467637" cy="2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840CAC6D-8F47-D51B-24E2-80AD992E131F}"/>
              </a:ext>
            </a:extLst>
          </p:cNvPr>
          <p:cNvSpPr txBox="1"/>
          <p:nvPr/>
        </p:nvSpPr>
        <p:spPr>
          <a:xfrm>
            <a:off x="11597599" y="3227803"/>
            <a:ext cx="390415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VM 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C0BC5A9-208D-D977-F7EE-56C2C163D62C}"/>
              </a:ext>
            </a:extLst>
          </p:cNvPr>
          <p:cNvSpPr txBox="1"/>
          <p:nvPr/>
        </p:nvSpPr>
        <p:spPr>
          <a:xfrm>
            <a:off x="11231757" y="4081365"/>
            <a:ext cx="390415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VM 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B74F647-DB20-32E0-1ED9-9B3FEC5638B0}"/>
              </a:ext>
            </a:extLst>
          </p:cNvPr>
          <p:cNvSpPr txBox="1"/>
          <p:nvPr/>
        </p:nvSpPr>
        <p:spPr>
          <a:xfrm>
            <a:off x="9340204" y="1262258"/>
            <a:ext cx="730347" cy="2492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900">
                <a:latin typeface="Segoe UI" panose="020B0502040204020203" pitchFamily="34" charset="0"/>
                <a:cs typeface="Segoe UI" panose="020B0502040204020203" pitchFamily="34" charset="0"/>
              </a:rPr>
              <a:t>Virtual network link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2A2D8C-626B-0AE3-8D74-D2C39C73D553}"/>
              </a:ext>
            </a:extLst>
          </p:cNvPr>
          <p:cNvSpPr txBox="1"/>
          <p:nvPr/>
        </p:nvSpPr>
        <p:spPr>
          <a:xfrm>
            <a:off x="2158379" y="4829060"/>
            <a:ext cx="3513766" cy="10695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spcAft>
                <a:spcPts val="600"/>
              </a:spcAft>
              <a:defRPr sz="900">
                <a:solidFill>
                  <a:srgbClr val="0070C0"/>
                </a:solidFill>
              </a:defRPr>
            </a:lvl1pPr>
          </a:lstStyle>
          <a:p>
            <a:pPr algn="l"/>
            <a:r>
              <a:rPr lang="en-US" sz="11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App1.onpremises.company.com  - 192.168.0.8</a:t>
            </a:r>
          </a:p>
          <a:p>
            <a:pPr algn="l"/>
            <a:r>
              <a:rPr lang="en-US" sz="11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App2.onpremises.company.com  - 192.168.0.9</a:t>
            </a:r>
          </a:p>
          <a:p>
            <a:pPr algn="l"/>
            <a:r>
              <a:rPr lang="en-US" sz="11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blob.core.windows.net – 10.0.0.8 (forwarder)</a:t>
            </a:r>
          </a:p>
          <a:p>
            <a:pPr algn="l"/>
            <a:r>
              <a:rPr lang="en-US" sz="11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azure-api.net – 10.0.0.8 (forwarder)</a:t>
            </a:r>
          </a:p>
          <a:p>
            <a:pPr algn="l"/>
            <a:endParaRPr lang="en-US" sz="110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22DAF40-F84B-6373-6911-DB21606935B6}"/>
              </a:ext>
            </a:extLst>
          </p:cNvPr>
          <p:cNvSpPr txBox="1"/>
          <p:nvPr/>
        </p:nvSpPr>
        <p:spPr>
          <a:xfrm>
            <a:off x="2046980" y="2456216"/>
            <a:ext cx="105834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>
                <a:latin typeface="Segoe UI" panose="020B0502040204020203" pitchFamily="34" charset="0"/>
                <a:cs typeface="Segoe UI" panose="020B0502040204020203" pitchFamily="34" charset="0"/>
              </a:rPr>
              <a:t>On-premises</a:t>
            </a:r>
          </a:p>
        </p:txBody>
      </p:sp>
      <p:grpSp>
        <p:nvGrpSpPr>
          <p:cNvPr id="93" name="Group 92">
            <a:extLst>
              <a:ext uri="{FF2B5EF4-FFF2-40B4-BE49-F238E27FC236}">
                <a16:creationId xmlns:a16="http://schemas.microsoft.com/office/drawing/2014/main" id="{EF52108F-B699-CC05-CFD9-136ACAFD3E93}"/>
              </a:ext>
            </a:extLst>
          </p:cNvPr>
          <p:cNvGrpSpPr/>
          <p:nvPr/>
        </p:nvGrpSpPr>
        <p:grpSpPr>
          <a:xfrm>
            <a:off x="8628636" y="2479245"/>
            <a:ext cx="285790" cy="214343"/>
            <a:chOff x="2849996" y="792540"/>
            <a:chExt cx="285790" cy="21434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7F23D935-6ABE-40DC-4747-F4461F334112}"/>
                </a:ext>
              </a:extLst>
            </p:cNvPr>
            <p:cNvSpPr/>
            <p:nvPr/>
          </p:nvSpPr>
          <p:spPr>
            <a:xfrm>
              <a:off x="2858196" y="839005"/>
              <a:ext cx="269390" cy="121414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99" name="Picture 98">
              <a:extLst>
                <a:ext uri="{FF2B5EF4-FFF2-40B4-BE49-F238E27FC236}">
                  <a16:creationId xmlns:a16="http://schemas.microsoft.com/office/drawing/2014/main" id="{84A417C1-7563-7AD9-FDE8-CC822F52B42B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849996" y="792540"/>
              <a:ext cx="285790" cy="214343"/>
            </a:xfrm>
            <a:prstGeom prst="rect">
              <a:avLst/>
            </a:prstGeom>
            <a:ln>
              <a:noFill/>
            </a:ln>
          </p:spPr>
        </p:pic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E96A6D50-767D-C6C0-1D56-ECC70A44BB1A}"/>
              </a:ext>
            </a:extLst>
          </p:cNvPr>
          <p:cNvGrpSpPr/>
          <p:nvPr/>
        </p:nvGrpSpPr>
        <p:grpSpPr>
          <a:xfrm>
            <a:off x="11242561" y="2676556"/>
            <a:ext cx="285790" cy="214343"/>
            <a:chOff x="2849996" y="792540"/>
            <a:chExt cx="285790" cy="214343"/>
          </a:xfrm>
        </p:grpSpPr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B50F369B-D832-B0E8-1957-52C91BC924B2}"/>
                </a:ext>
              </a:extLst>
            </p:cNvPr>
            <p:cNvSpPr/>
            <p:nvPr/>
          </p:nvSpPr>
          <p:spPr>
            <a:xfrm>
              <a:off x="2858196" y="839005"/>
              <a:ext cx="269390" cy="121414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105" name="Picture 104">
              <a:extLst>
                <a:ext uri="{FF2B5EF4-FFF2-40B4-BE49-F238E27FC236}">
                  <a16:creationId xmlns:a16="http://schemas.microsoft.com/office/drawing/2014/main" id="{5237F669-FCE7-9351-F9CF-8ED1FF08AD70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849996" y="792540"/>
              <a:ext cx="285790" cy="214343"/>
            </a:xfrm>
            <a:prstGeom prst="rect">
              <a:avLst/>
            </a:prstGeom>
            <a:ln>
              <a:noFill/>
            </a:ln>
          </p:spPr>
        </p:pic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13B04EEF-CF9E-559C-5C03-C71EA69666AA}"/>
              </a:ext>
            </a:extLst>
          </p:cNvPr>
          <p:cNvGrpSpPr/>
          <p:nvPr/>
        </p:nvGrpSpPr>
        <p:grpSpPr>
          <a:xfrm>
            <a:off x="10797149" y="3561305"/>
            <a:ext cx="285790" cy="214343"/>
            <a:chOff x="2849996" y="792540"/>
            <a:chExt cx="285790" cy="214343"/>
          </a:xfrm>
        </p:grpSpPr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89D30E3C-48F3-055A-9431-CC01E3238449}"/>
                </a:ext>
              </a:extLst>
            </p:cNvPr>
            <p:cNvSpPr/>
            <p:nvPr/>
          </p:nvSpPr>
          <p:spPr>
            <a:xfrm>
              <a:off x="2858196" y="839005"/>
              <a:ext cx="269390" cy="121414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108" name="Picture 107">
              <a:extLst>
                <a:ext uri="{FF2B5EF4-FFF2-40B4-BE49-F238E27FC236}">
                  <a16:creationId xmlns:a16="http://schemas.microsoft.com/office/drawing/2014/main" id="{D002EF47-D410-AC6E-8D68-2FB12D3C5C3B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849996" y="792540"/>
              <a:ext cx="285790" cy="214343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8" name="Oval 7">
            <a:extLst>
              <a:ext uri="{FF2B5EF4-FFF2-40B4-BE49-F238E27FC236}">
                <a16:creationId xmlns:a16="http://schemas.microsoft.com/office/drawing/2014/main" id="{3EDD32E3-D13E-B98A-4146-2EA731C7473F}"/>
              </a:ext>
            </a:extLst>
          </p:cNvPr>
          <p:cNvSpPr/>
          <p:nvPr/>
        </p:nvSpPr>
        <p:spPr>
          <a:xfrm>
            <a:off x="2551848" y="2775321"/>
            <a:ext cx="292608" cy="292608"/>
          </a:xfrm>
          <a:prstGeom prst="ellipse">
            <a:avLst/>
          </a:prstGeom>
          <a:solidFill>
            <a:srgbClr val="107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D164A69-678B-484C-2D9E-B8E1DA784F61}"/>
              </a:ext>
            </a:extLst>
          </p:cNvPr>
          <p:cNvSpPr/>
          <p:nvPr/>
        </p:nvSpPr>
        <p:spPr>
          <a:xfrm>
            <a:off x="8079000" y="2555328"/>
            <a:ext cx="292608" cy="292608"/>
          </a:xfrm>
          <a:prstGeom prst="ellipse">
            <a:avLst/>
          </a:prstGeom>
          <a:solidFill>
            <a:srgbClr val="107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2B052750-D012-4D70-11A7-61CBE3BA977A}"/>
              </a:ext>
            </a:extLst>
          </p:cNvPr>
          <p:cNvSpPr/>
          <p:nvPr/>
        </p:nvSpPr>
        <p:spPr>
          <a:xfrm>
            <a:off x="8079810" y="1415218"/>
            <a:ext cx="320040" cy="320040"/>
          </a:xfrm>
          <a:prstGeom prst="ellipse">
            <a:avLst/>
          </a:prstGeom>
          <a:solidFill>
            <a:srgbClr val="107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</a:p>
        </p:txBody>
      </p:sp>
      <p:sp>
        <p:nvSpPr>
          <p:cNvPr id="301" name="Up-Down Arrow 79">
            <a:extLst>
              <a:ext uri="{FF2B5EF4-FFF2-40B4-BE49-F238E27FC236}">
                <a16:creationId xmlns:a16="http://schemas.microsoft.com/office/drawing/2014/main" id="{22A1F14B-3B12-43E6-9737-59D6E95EBB75}"/>
              </a:ext>
            </a:extLst>
          </p:cNvPr>
          <p:cNvSpPr/>
          <p:nvPr/>
        </p:nvSpPr>
        <p:spPr bwMode="auto">
          <a:xfrm rot="5400000">
            <a:off x="5092598" y="2346146"/>
            <a:ext cx="428518" cy="2439304"/>
          </a:xfrm>
          <a:prstGeom prst="upDownArrow">
            <a:avLst>
              <a:gd name="adj1" fmla="val 66185"/>
              <a:gd name="adj2" fmla="val 40938"/>
            </a:avLst>
          </a:prstGeom>
          <a:ln w="63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vert270" wrap="square" lIns="0" tIns="46637" rIns="0" bIns="46637" numCol="1" rtlCol="0" anchor="ctr" anchorCtr="0" compatLnSpc="1">
            <a:prstTxWarp prst="textNoShape">
              <a:avLst/>
            </a:prstTxWarp>
          </a:bodyPr>
          <a:lstStyle/>
          <a:p>
            <a:pPr algn="ctr" defTabSz="93239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Azure ExpressRoute</a:t>
            </a:r>
            <a:endParaRPr lang="en-US" sz="1100" kern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209" name="Picture 208">
            <a:extLst>
              <a:ext uri="{FF2B5EF4-FFF2-40B4-BE49-F238E27FC236}">
                <a16:creationId xmlns:a16="http://schemas.microsoft.com/office/drawing/2014/main" id="{6647C0D7-6427-4F50-A200-801E95427FE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841325" y="2953180"/>
            <a:ext cx="979104" cy="535243"/>
          </a:xfrm>
          <a:prstGeom prst="rect">
            <a:avLst/>
          </a:prstGeom>
        </p:spPr>
      </p:pic>
      <p:cxnSp>
        <p:nvCxnSpPr>
          <p:cNvPr id="10" name="Connector: Curved 9">
            <a:extLst>
              <a:ext uri="{FF2B5EF4-FFF2-40B4-BE49-F238E27FC236}">
                <a16:creationId xmlns:a16="http://schemas.microsoft.com/office/drawing/2014/main" id="{E3E965F4-B8E9-5BAC-63CC-3B945C536D6B}"/>
              </a:ext>
            </a:extLst>
          </p:cNvPr>
          <p:cNvCxnSpPr>
            <a:cxnSpLocks/>
          </p:cNvCxnSpPr>
          <p:nvPr/>
        </p:nvCxnSpPr>
        <p:spPr>
          <a:xfrm rot="10800000" flipV="1">
            <a:off x="3650553" y="3569306"/>
            <a:ext cx="4009833" cy="565530"/>
          </a:xfrm>
          <a:prstGeom prst="curvedConnector3">
            <a:avLst>
              <a:gd name="adj1" fmla="val 30406"/>
            </a:avLst>
          </a:prstGeom>
          <a:ln w="19050">
            <a:solidFill>
              <a:srgbClr val="7030A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9" name="Oval 8">
            <a:extLst>
              <a:ext uri="{FF2B5EF4-FFF2-40B4-BE49-F238E27FC236}">
                <a16:creationId xmlns:a16="http://schemas.microsoft.com/office/drawing/2014/main" id="{47A0DCAC-A474-56AC-E2A8-21F8AF97B730}"/>
              </a:ext>
            </a:extLst>
          </p:cNvPr>
          <p:cNvSpPr/>
          <p:nvPr/>
        </p:nvSpPr>
        <p:spPr>
          <a:xfrm>
            <a:off x="4712080" y="3964276"/>
            <a:ext cx="292608" cy="292608"/>
          </a:xfrm>
          <a:prstGeom prst="ellipse">
            <a:avLst/>
          </a:prstGeom>
          <a:solidFill>
            <a:srgbClr val="107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4C2E7D7-95C4-434E-8516-ACB3122B340F}"/>
              </a:ext>
            </a:extLst>
          </p:cNvPr>
          <p:cNvSpPr txBox="1"/>
          <p:nvPr/>
        </p:nvSpPr>
        <p:spPr>
          <a:xfrm>
            <a:off x="6179636" y="3859049"/>
            <a:ext cx="830153" cy="5539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Site-to-site or Azure ExpressRoute gateway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96B389D6-3F2E-B050-AD7A-57353429D368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6267160" y="3102722"/>
            <a:ext cx="720226" cy="813317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E0FCA09A-9233-8C2F-892A-D472D5FEA299}"/>
              </a:ext>
            </a:extLst>
          </p:cNvPr>
          <p:cNvSpPr txBox="1"/>
          <p:nvPr/>
        </p:nvSpPr>
        <p:spPr>
          <a:xfrm>
            <a:off x="11590216" y="586021"/>
            <a:ext cx="537134" cy="313125"/>
          </a:xfrm>
          <a:prstGeom prst="rect">
            <a:avLst/>
          </a:prstGeom>
          <a:solidFill>
            <a:schemeClr val="bg1"/>
          </a:solidFill>
        </p:spPr>
        <p:txBody>
          <a:bodyPr wrap="square" lIns="0" rIns="0" rtlCol="0">
            <a:spAutoFit/>
          </a:bodyPr>
          <a:lstStyle/>
          <a:p>
            <a:r>
              <a:rPr lang="en-US" sz="1400" b="1">
                <a:latin typeface="Segoe UI" panose="020B0502040204020203" pitchFamily="34" charset="0"/>
                <a:cs typeface="Segoe UI" panose="020B0502040204020203" pitchFamily="34" charset="0"/>
              </a:rPr>
              <a:t>Azure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9DA6D6C-52F7-C3BF-2E22-B0DAF9746D8D}"/>
              </a:ext>
            </a:extLst>
          </p:cNvPr>
          <p:cNvSpPr txBox="1"/>
          <p:nvPr/>
        </p:nvSpPr>
        <p:spPr>
          <a:xfrm>
            <a:off x="9378680" y="4669862"/>
            <a:ext cx="132338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b="1">
                <a:latin typeface="Segoe UI" panose="020B0502040204020203" pitchFamily="34" charset="0"/>
                <a:cs typeface="Segoe UI" panose="020B0502040204020203" pitchFamily="34" charset="0"/>
              </a:rPr>
              <a:t>Azure DNS Private Resolver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5EC8F0D-9E62-F658-0B9A-C726F0A74E4B}"/>
              </a:ext>
            </a:extLst>
          </p:cNvPr>
          <p:cNvSpPr txBox="1"/>
          <p:nvPr/>
        </p:nvSpPr>
        <p:spPr>
          <a:xfrm rot="16200000">
            <a:off x="10549908" y="2461757"/>
            <a:ext cx="1167201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spcAft>
                <a:spcPts val="600"/>
              </a:spcAft>
              <a:defRPr sz="10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/>
              <a:t>Azure-provided DNS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062097B-818A-FC65-C710-FE8CE9415343}"/>
              </a:ext>
            </a:extLst>
          </p:cNvPr>
          <p:cNvSpPr txBox="1"/>
          <p:nvPr/>
        </p:nvSpPr>
        <p:spPr>
          <a:xfrm rot="16200000">
            <a:off x="10058028" y="3673822"/>
            <a:ext cx="1198966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spcAft>
                <a:spcPts val="600"/>
              </a:spcAft>
              <a:defRPr sz="10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/>
              <a:t>Azure -provided DNS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532ECC4-C1DE-0D9D-2336-3977987E8939}"/>
              </a:ext>
            </a:extLst>
          </p:cNvPr>
          <p:cNvSpPr txBox="1"/>
          <p:nvPr/>
        </p:nvSpPr>
        <p:spPr>
          <a:xfrm>
            <a:off x="9851681" y="4127778"/>
            <a:ext cx="665286" cy="37394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900">
                <a:latin typeface="Segoe UI" panose="020B0502040204020203" pitchFamily="34" charset="0"/>
                <a:cs typeface="Segoe UI" panose="020B0502040204020203" pitchFamily="34" charset="0"/>
              </a:rPr>
              <a:t>Virtual network peering</a:t>
            </a: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BCA7927A-2D26-7039-A01E-45397A798F4E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312572" y="5940061"/>
            <a:ext cx="2109014" cy="1135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93380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2343B79E-179D-FC92-4C6F-D4379DEE16AE}"/>
              </a:ext>
            </a:extLst>
          </p:cNvPr>
          <p:cNvSpPr/>
          <p:nvPr/>
        </p:nvSpPr>
        <p:spPr>
          <a:xfrm>
            <a:off x="304800" y="22860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216BA57-9883-4FC3-AC4D-47723E31BEF2}"/>
              </a:ext>
            </a:extLst>
          </p:cNvPr>
          <p:cNvSpPr/>
          <p:nvPr/>
        </p:nvSpPr>
        <p:spPr>
          <a:xfrm>
            <a:off x="6439045" y="2368792"/>
            <a:ext cx="2492232" cy="2802377"/>
          </a:xfrm>
          <a:prstGeom prst="rect">
            <a:avLst/>
          </a:prstGeom>
          <a:noFill/>
          <a:ln w="12700">
            <a:solidFill>
              <a:srgbClr val="0078D7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4C2E7D7-95C4-434E-8516-ACB3122B340F}"/>
              </a:ext>
            </a:extLst>
          </p:cNvPr>
          <p:cNvSpPr txBox="1"/>
          <p:nvPr/>
        </p:nvSpPr>
        <p:spPr>
          <a:xfrm>
            <a:off x="6046633" y="3621151"/>
            <a:ext cx="1218800" cy="415498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Site-to-site or Azure ExpressRoute gateway</a:t>
            </a:r>
          </a:p>
        </p:txBody>
      </p:sp>
      <p:sp>
        <p:nvSpPr>
          <p:cNvPr id="212" name="Rectangle 211">
            <a:extLst>
              <a:ext uri="{FF2B5EF4-FFF2-40B4-BE49-F238E27FC236}">
                <a16:creationId xmlns:a16="http://schemas.microsoft.com/office/drawing/2014/main" id="{D2B1FD39-DB0A-421C-9231-A0E025014092}"/>
              </a:ext>
            </a:extLst>
          </p:cNvPr>
          <p:cNvSpPr/>
          <p:nvPr/>
        </p:nvSpPr>
        <p:spPr>
          <a:xfrm>
            <a:off x="1971744" y="2368792"/>
            <a:ext cx="1836950" cy="2108845"/>
          </a:xfrm>
          <a:prstGeom prst="rect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179191" tIns="143354" rIns="179191" bIns="14335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13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800">
              <a:solidFill>
                <a:prstClr val="black">
                  <a:lumMod val="50000"/>
                  <a:lumOff val="50000"/>
                </a:prst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216" name="Group 215">
            <a:extLst>
              <a:ext uri="{FF2B5EF4-FFF2-40B4-BE49-F238E27FC236}">
                <a16:creationId xmlns:a16="http://schemas.microsoft.com/office/drawing/2014/main" id="{64EB974A-467A-454A-BECF-3D754F665A02}"/>
              </a:ext>
            </a:extLst>
          </p:cNvPr>
          <p:cNvGrpSpPr/>
          <p:nvPr/>
        </p:nvGrpSpPr>
        <p:grpSpPr>
          <a:xfrm>
            <a:off x="2005500" y="3350333"/>
            <a:ext cx="667500" cy="594673"/>
            <a:chOff x="8056170" y="3591832"/>
            <a:chExt cx="667500" cy="594826"/>
          </a:xfrm>
        </p:grpSpPr>
        <p:sp>
          <p:nvSpPr>
            <p:cNvPr id="217" name="Rectangle 216">
              <a:extLst>
                <a:ext uri="{FF2B5EF4-FFF2-40B4-BE49-F238E27FC236}">
                  <a16:creationId xmlns:a16="http://schemas.microsoft.com/office/drawing/2014/main" id="{E73D0C4A-C81D-4C72-84AB-C88F142137C1}"/>
                </a:ext>
              </a:extLst>
            </p:cNvPr>
            <p:cNvSpPr/>
            <p:nvPr/>
          </p:nvSpPr>
          <p:spPr>
            <a:xfrm>
              <a:off x="8056170" y="3817231"/>
              <a:ext cx="667500" cy="36942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1087965"/>
              <a:r>
                <a:rPr lang="en-US" sz="900">
                  <a:latin typeface="Segoe UI" panose="020B0502040204020203" pitchFamily="34" charset="0"/>
                  <a:cs typeface="Segoe UI" panose="020B0502040204020203" pitchFamily="34" charset="0"/>
                </a:rPr>
                <a:t>Windows desktops</a:t>
              </a:r>
            </a:p>
          </p:txBody>
        </p:sp>
        <p:pic>
          <p:nvPicPr>
            <p:cNvPr id="218" name="Picture 217">
              <a:extLst>
                <a:ext uri="{FF2B5EF4-FFF2-40B4-BE49-F238E27FC236}">
                  <a16:creationId xmlns:a16="http://schemas.microsoft.com/office/drawing/2014/main" id="{45EEA875-AFA1-4822-AA9F-80707CDEA70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278024" y="3591832"/>
              <a:ext cx="329224" cy="255271"/>
            </a:xfrm>
            <a:prstGeom prst="rect">
              <a:avLst/>
            </a:prstGeom>
          </p:spPr>
        </p:pic>
      </p:grpSp>
      <p:sp>
        <p:nvSpPr>
          <p:cNvPr id="242" name="Rectangle 241">
            <a:extLst>
              <a:ext uri="{FF2B5EF4-FFF2-40B4-BE49-F238E27FC236}">
                <a16:creationId xmlns:a16="http://schemas.microsoft.com/office/drawing/2014/main" id="{4F70EF68-24D7-42C8-BD75-7E8DACD6483E}"/>
              </a:ext>
            </a:extLst>
          </p:cNvPr>
          <p:cNvSpPr/>
          <p:nvPr/>
        </p:nvSpPr>
        <p:spPr>
          <a:xfrm>
            <a:off x="2799112" y="3078858"/>
            <a:ext cx="596884" cy="193867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 2</a:t>
            </a:r>
          </a:p>
        </p:txBody>
      </p:sp>
      <p:sp>
        <p:nvSpPr>
          <p:cNvPr id="244" name="Rectangle 243">
            <a:extLst>
              <a:ext uri="{FF2B5EF4-FFF2-40B4-BE49-F238E27FC236}">
                <a16:creationId xmlns:a16="http://schemas.microsoft.com/office/drawing/2014/main" id="{CE75696C-FE6E-47DE-B9B4-B5A2AD917A20}"/>
              </a:ext>
            </a:extLst>
          </p:cNvPr>
          <p:cNvSpPr/>
          <p:nvPr/>
        </p:nvSpPr>
        <p:spPr>
          <a:xfrm>
            <a:off x="2799112" y="3373834"/>
            <a:ext cx="596884" cy="193867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 3</a:t>
            </a:r>
          </a:p>
        </p:txBody>
      </p:sp>
      <p:sp>
        <p:nvSpPr>
          <p:cNvPr id="246" name="Rectangle 245">
            <a:extLst>
              <a:ext uri="{FF2B5EF4-FFF2-40B4-BE49-F238E27FC236}">
                <a16:creationId xmlns:a16="http://schemas.microsoft.com/office/drawing/2014/main" id="{F4819000-BA09-4657-9204-7BCB280F322F}"/>
              </a:ext>
            </a:extLst>
          </p:cNvPr>
          <p:cNvSpPr/>
          <p:nvPr/>
        </p:nvSpPr>
        <p:spPr>
          <a:xfrm>
            <a:off x="2799112" y="2783882"/>
            <a:ext cx="596884" cy="193867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 1</a:t>
            </a:r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29AF18DB-C7BF-8461-E891-A372FB06AF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88301" y="3127825"/>
            <a:ext cx="442913" cy="442913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4EADB1DC-1825-C2DC-1AAD-105D7A92BDFE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911722" y="1722304"/>
            <a:ext cx="452438" cy="452438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90DB43C7-2073-0500-DBF5-DC85204F002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68197" y="3704821"/>
            <a:ext cx="319088" cy="428625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598EDD63-7598-CE5B-43BB-B10C457788E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14440" y="3704820"/>
            <a:ext cx="319088" cy="428625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74CE88AB-9E2D-49A1-BC8D-D76DB5FD51C8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0252" r="20464"/>
          <a:stretch/>
        </p:blipFill>
        <p:spPr>
          <a:xfrm>
            <a:off x="6655160" y="3026760"/>
            <a:ext cx="352660" cy="318846"/>
          </a:xfrm>
          <a:prstGeom prst="rect">
            <a:avLst/>
          </a:prstGeom>
        </p:spPr>
      </p:pic>
      <p:sp>
        <p:nvSpPr>
          <p:cNvPr id="227" name="Rectangle 226">
            <a:extLst>
              <a:ext uri="{FF2B5EF4-FFF2-40B4-BE49-F238E27FC236}">
                <a16:creationId xmlns:a16="http://schemas.microsoft.com/office/drawing/2014/main" id="{8DA2EC65-5B5F-EEBD-C445-55C059F33243}"/>
              </a:ext>
            </a:extLst>
          </p:cNvPr>
          <p:cNvSpPr/>
          <p:nvPr/>
        </p:nvSpPr>
        <p:spPr>
          <a:xfrm>
            <a:off x="7540977" y="4055109"/>
            <a:ext cx="1236425" cy="1024128"/>
          </a:xfrm>
          <a:prstGeom prst="rect">
            <a:avLst/>
          </a:prstGeom>
          <a:noFill/>
          <a:ln w="95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229" name="Picture 228">
            <a:extLst>
              <a:ext uri="{FF2B5EF4-FFF2-40B4-BE49-F238E27FC236}">
                <a16:creationId xmlns:a16="http://schemas.microsoft.com/office/drawing/2014/main" id="{330C480E-F7E8-EBFD-D17A-86D0009A21D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493581" y="4966636"/>
            <a:ext cx="252056" cy="168037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87A18747-81DE-553A-98D5-DB21E70A268B}"/>
              </a:ext>
            </a:extLst>
          </p:cNvPr>
          <p:cNvGrpSpPr/>
          <p:nvPr/>
        </p:nvGrpSpPr>
        <p:grpSpPr>
          <a:xfrm>
            <a:off x="7579694" y="4226625"/>
            <a:ext cx="1158991" cy="658108"/>
            <a:chOff x="6161623" y="3832060"/>
            <a:chExt cx="1158991" cy="658108"/>
          </a:xfrm>
        </p:grpSpPr>
        <p:sp>
          <p:nvSpPr>
            <p:cNvPr id="228" name="TextBox 227">
              <a:extLst>
                <a:ext uri="{FF2B5EF4-FFF2-40B4-BE49-F238E27FC236}">
                  <a16:creationId xmlns:a16="http://schemas.microsoft.com/office/drawing/2014/main" id="{38D2211C-225B-BCC4-A6E1-B42B0DEC624E}"/>
                </a:ext>
              </a:extLst>
            </p:cNvPr>
            <p:cNvSpPr txBox="1"/>
            <p:nvPr/>
          </p:nvSpPr>
          <p:spPr>
            <a:xfrm>
              <a:off x="6161623" y="4213169"/>
              <a:ext cx="1158991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ct val="90000"/>
                </a:lnSpc>
                <a:spcAft>
                  <a:spcPts val="600"/>
                </a:spcAft>
              </a:pPr>
              <a:r>
                <a:rPr lang="en-US" sz="1000">
                  <a:latin typeface="Segoe UI" panose="020B0502040204020203" pitchFamily="34" charset="0"/>
                  <a:cs typeface="Segoe UI" panose="020B0502040204020203" pitchFamily="34" charset="0"/>
                </a:rPr>
                <a:t>Outbound endpoint 10.0.0.19</a:t>
              </a:r>
            </a:p>
          </p:txBody>
        </p: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C9D66C72-92BA-B189-575F-F0F272CDA23F}"/>
                </a:ext>
              </a:extLst>
            </p:cNvPr>
            <p:cNvGrpSpPr/>
            <p:nvPr/>
          </p:nvGrpSpPr>
          <p:grpSpPr>
            <a:xfrm>
              <a:off x="6524907" y="3832060"/>
              <a:ext cx="432422" cy="295564"/>
              <a:chOff x="7388618" y="5616779"/>
              <a:chExt cx="519417" cy="497926"/>
            </a:xfrm>
          </p:grpSpPr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F52AEFD6-6F44-38CE-8E7D-DDDBD9E1B456}"/>
                  </a:ext>
                </a:extLst>
              </p:cNvPr>
              <p:cNvSpPr/>
              <p:nvPr/>
            </p:nvSpPr>
            <p:spPr>
              <a:xfrm>
                <a:off x="7546085" y="5616779"/>
                <a:ext cx="361950" cy="497926"/>
              </a:xfrm>
              <a:prstGeom prst="rect">
                <a:avLst/>
              </a:prstGeom>
              <a:noFill/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85" name="Arrow: Right 84">
                <a:extLst>
                  <a:ext uri="{FF2B5EF4-FFF2-40B4-BE49-F238E27FC236}">
                    <a16:creationId xmlns:a16="http://schemas.microsoft.com/office/drawing/2014/main" id="{C07DB96E-1CAE-83EF-E2CD-AABD6B598397}"/>
                  </a:ext>
                </a:extLst>
              </p:cNvPr>
              <p:cNvSpPr/>
              <p:nvPr/>
            </p:nvSpPr>
            <p:spPr>
              <a:xfrm flipH="1">
                <a:off x="7388618" y="5815098"/>
                <a:ext cx="361950" cy="133635"/>
              </a:xfrm>
              <a:prstGeom prst="rightArrow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234" name="Rectangle 233">
            <a:extLst>
              <a:ext uri="{FF2B5EF4-FFF2-40B4-BE49-F238E27FC236}">
                <a16:creationId xmlns:a16="http://schemas.microsoft.com/office/drawing/2014/main" id="{D9EDDA55-45CC-175D-F2DD-9BE2D426CAF0}"/>
              </a:ext>
            </a:extLst>
          </p:cNvPr>
          <p:cNvSpPr/>
          <p:nvPr/>
        </p:nvSpPr>
        <p:spPr>
          <a:xfrm>
            <a:off x="7558744" y="2849357"/>
            <a:ext cx="1236425" cy="1024128"/>
          </a:xfrm>
          <a:prstGeom prst="rect">
            <a:avLst/>
          </a:prstGeom>
          <a:noFill/>
          <a:ln w="95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EFA7435-25B5-F635-4B04-D2083AC5964B}"/>
              </a:ext>
            </a:extLst>
          </p:cNvPr>
          <p:cNvGrpSpPr/>
          <p:nvPr/>
        </p:nvGrpSpPr>
        <p:grpSpPr>
          <a:xfrm>
            <a:off x="7597461" y="3120667"/>
            <a:ext cx="1158991" cy="648230"/>
            <a:chOff x="6216329" y="2726102"/>
            <a:chExt cx="1158991" cy="648230"/>
          </a:xfrm>
        </p:grpSpPr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8A951D58-A7AD-2106-71A6-41BB4729E033}"/>
                </a:ext>
              </a:extLst>
            </p:cNvPr>
            <p:cNvGrpSpPr/>
            <p:nvPr/>
          </p:nvGrpSpPr>
          <p:grpSpPr>
            <a:xfrm>
              <a:off x="6579613" y="2726102"/>
              <a:ext cx="432422" cy="295564"/>
              <a:chOff x="7880109" y="4767796"/>
              <a:chExt cx="519417" cy="497926"/>
            </a:xfrm>
          </p:grpSpPr>
          <p:sp>
            <p:nvSpPr>
              <p:cNvPr id="81" name="Rectangle 80">
                <a:extLst>
                  <a:ext uri="{FF2B5EF4-FFF2-40B4-BE49-F238E27FC236}">
                    <a16:creationId xmlns:a16="http://schemas.microsoft.com/office/drawing/2014/main" id="{0556346D-3FDC-F1A5-D15D-0FADB99E1686}"/>
                  </a:ext>
                </a:extLst>
              </p:cNvPr>
              <p:cNvSpPr/>
              <p:nvPr/>
            </p:nvSpPr>
            <p:spPr>
              <a:xfrm>
                <a:off x="8037576" y="4767796"/>
                <a:ext cx="361950" cy="497926"/>
              </a:xfrm>
              <a:prstGeom prst="rect">
                <a:avLst/>
              </a:prstGeom>
              <a:noFill/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82" name="Arrow: Right 81">
                <a:extLst>
                  <a:ext uri="{FF2B5EF4-FFF2-40B4-BE49-F238E27FC236}">
                    <a16:creationId xmlns:a16="http://schemas.microsoft.com/office/drawing/2014/main" id="{0C6146E6-C054-28AE-3035-DA73ED80983C}"/>
                  </a:ext>
                </a:extLst>
              </p:cNvPr>
              <p:cNvSpPr/>
              <p:nvPr/>
            </p:nvSpPr>
            <p:spPr>
              <a:xfrm>
                <a:off x="7880109" y="4966115"/>
                <a:ext cx="361950" cy="133635"/>
              </a:xfrm>
              <a:prstGeom prst="rightArrow">
                <a:avLst/>
              </a:prstGeom>
              <a:solidFill>
                <a:srgbClr val="7030A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sp>
          <p:nvSpPr>
            <p:cNvPr id="235" name="TextBox 234">
              <a:extLst>
                <a:ext uri="{FF2B5EF4-FFF2-40B4-BE49-F238E27FC236}">
                  <a16:creationId xmlns:a16="http://schemas.microsoft.com/office/drawing/2014/main" id="{A0C0939A-2951-88F1-50BD-6ABAD983D26A}"/>
                </a:ext>
              </a:extLst>
            </p:cNvPr>
            <p:cNvSpPr txBox="1"/>
            <p:nvPr/>
          </p:nvSpPr>
          <p:spPr>
            <a:xfrm>
              <a:off x="6216329" y="3097333"/>
              <a:ext cx="1158991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ct val="90000"/>
                </a:lnSpc>
                <a:spcAft>
                  <a:spcPts val="600"/>
                </a:spcAft>
              </a:pPr>
              <a:r>
                <a:rPr lang="en-US" sz="1000">
                  <a:latin typeface="Segoe UI" panose="020B0502040204020203" pitchFamily="34" charset="0"/>
                  <a:cs typeface="Segoe UI" panose="020B0502040204020203" pitchFamily="34" charset="0"/>
                </a:rPr>
                <a:t>Inbound endpoint 10.0.0.8</a:t>
              </a:r>
            </a:p>
          </p:txBody>
        </p:sp>
      </p:grpSp>
      <p:pic>
        <p:nvPicPr>
          <p:cNvPr id="236" name="Picture 235">
            <a:extLst>
              <a:ext uri="{FF2B5EF4-FFF2-40B4-BE49-F238E27FC236}">
                <a16:creationId xmlns:a16="http://schemas.microsoft.com/office/drawing/2014/main" id="{A2B38E7F-00FD-361E-59F3-F5D5C8EB2A1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514203" y="2759899"/>
            <a:ext cx="252056" cy="168037"/>
          </a:xfrm>
          <a:prstGeom prst="rect">
            <a:avLst/>
          </a:prstGeom>
        </p:spPr>
      </p:pic>
      <p:pic>
        <p:nvPicPr>
          <p:cNvPr id="97" name="Picture 2" descr="Ultimate guide for Azure DNS Private resolver | by Sharmila Musunuru |  Microsoft Azure | May, 2022 | Medium">
            <a:extLst>
              <a:ext uri="{FF2B5EF4-FFF2-40B4-BE49-F238E27FC236}">
                <a16:creationId xmlns:a16="http://schemas.microsoft.com/office/drawing/2014/main" id="{124DBBA1-D972-32BB-D947-A3D78953719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723424" y="3585458"/>
            <a:ext cx="1106498" cy="993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0" name="Picture 99">
            <a:extLst>
              <a:ext uri="{FF2B5EF4-FFF2-40B4-BE49-F238E27FC236}">
                <a16:creationId xmlns:a16="http://schemas.microsoft.com/office/drawing/2014/main" id="{3E7477AE-3D55-AD4E-876B-463B5031E1D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31276" y="698927"/>
            <a:ext cx="452438" cy="452438"/>
          </a:xfrm>
          <a:prstGeom prst="rect">
            <a:avLst/>
          </a:prstGeom>
        </p:spPr>
      </p:pic>
      <p:sp>
        <p:nvSpPr>
          <p:cNvPr id="262" name="TextBox 261">
            <a:extLst>
              <a:ext uri="{FF2B5EF4-FFF2-40B4-BE49-F238E27FC236}">
                <a16:creationId xmlns:a16="http://schemas.microsoft.com/office/drawing/2014/main" id="{51748B8C-7F21-794A-D750-00E25E6B0F60}"/>
              </a:ext>
            </a:extLst>
          </p:cNvPr>
          <p:cNvSpPr txBox="1"/>
          <p:nvPr/>
        </p:nvSpPr>
        <p:spPr>
          <a:xfrm>
            <a:off x="9707840" y="4143433"/>
            <a:ext cx="1075139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Virtual network peering</a:t>
            </a:r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61F2A692-84EF-A7EE-8D6C-7518919E8C5F}"/>
              </a:ext>
            </a:extLst>
          </p:cNvPr>
          <p:cNvSpPr txBox="1"/>
          <p:nvPr/>
        </p:nvSpPr>
        <p:spPr>
          <a:xfrm>
            <a:off x="9496474" y="2756281"/>
            <a:ext cx="730347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DNS query</a:t>
            </a:r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91D248E0-13BE-4C2C-951B-429D7F77BBF6}"/>
              </a:ext>
            </a:extLst>
          </p:cNvPr>
          <p:cNvSpPr/>
          <p:nvPr/>
        </p:nvSpPr>
        <p:spPr bwMode="auto">
          <a:xfrm>
            <a:off x="6024291" y="560837"/>
            <a:ext cx="6232044" cy="4926938"/>
          </a:xfrm>
          <a:prstGeom prst="rect">
            <a:avLst/>
          </a:prstGeom>
          <a:noFill/>
          <a:ln w="12700">
            <a:solidFill>
              <a:schemeClr val="tx1">
                <a:lumMod val="50000"/>
                <a:lumOff val="50000"/>
              </a:schemeClr>
            </a:solidFill>
            <a:prstDash val="dash"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79259" tIns="143407" rIns="179259" bIns="143407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13927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it-IT" sz="600">
              <a:solidFill>
                <a:srgbClr val="4472C4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525CF6D1-1302-B38B-73DB-E747537711CF}"/>
              </a:ext>
            </a:extLst>
          </p:cNvPr>
          <p:cNvSpPr txBox="1"/>
          <p:nvPr/>
        </p:nvSpPr>
        <p:spPr>
          <a:xfrm>
            <a:off x="9358983" y="678257"/>
            <a:ext cx="17728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>
                <a:latin typeface="Segoe UI" panose="020B0502040204020203" pitchFamily="34" charset="0"/>
                <a:cs typeface="Segoe UI" panose="020B0502040204020203" pitchFamily="34" charset="0"/>
              </a:rPr>
              <a:t>Azure private DNS</a:t>
            </a: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CB0DC9AA-9A40-F7A9-4438-2955E910B6C5}"/>
              </a:ext>
            </a:extLst>
          </p:cNvPr>
          <p:cNvSpPr txBox="1"/>
          <p:nvPr/>
        </p:nvSpPr>
        <p:spPr>
          <a:xfrm>
            <a:off x="7124227" y="1629270"/>
            <a:ext cx="140258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>
                <a:latin typeface="Segoe UI" panose="020B0502040204020203" pitchFamily="34" charset="0"/>
                <a:cs typeface="Segoe UI" panose="020B0502040204020203" pitchFamily="34" charset="0"/>
              </a:rPr>
              <a:t>Azure DNS</a:t>
            </a:r>
          </a:p>
        </p:txBody>
      </p:sp>
      <p:cxnSp>
        <p:nvCxnSpPr>
          <p:cNvPr id="181" name="Connector: Elbow 180">
            <a:extLst>
              <a:ext uri="{FF2B5EF4-FFF2-40B4-BE49-F238E27FC236}">
                <a16:creationId xmlns:a16="http://schemas.microsoft.com/office/drawing/2014/main" id="{0D63DFC9-FCAB-58AA-A1C7-D2183C877AA6}"/>
              </a:ext>
            </a:extLst>
          </p:cNvPr>
          <p:cNvCxnSpPr>
            <a:cxnSpLocks/>
            <a:endCxn id="100" idx="3"/>
          </p:cNvCxnSpPr>
          <p:nvPr/>
        </p:nvCxnSpPr>
        <p:spPr>
          <a:xfrm rot="16200000" flipV="1">
            <a:off x="9547740" y="761120"/>
            <a:ext cx="1553328" cy="1881380"/>
          </a:xfrm>
          <a:prstGeom prst="bentConnector2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86" name="Connector: Elbow 185">
            <a:extLst>
              <a:ext uri="{FF2B5EF4-FFF2-40B4-BE49-F238E27FC236}">
                <a16:creationId xmlns:a16="http://schemas.microsoft.com/office/drawing/2014/main" id="{E48491A6-8016-6870-41E4-840EADC2CB2D}"/>
              </a:ext>
            </a:extLst>
          </p:cNvPr>
          <p:cNvCxnSpPr>
            <a:cxnSpLocks/>
            <a:endCxn id="100" idx="2"/>
          </p:cNvCxnSpPr>
          <p:nvPr/>
        </p:nvCxnSpPr>
        <p:spPr>
          <a:xfrm rot="16200000" flipV="1">
            <a:off x="8423679" y="1885183"/>
            <a:ext cx="1467637" cy="2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0" name="Connector: Curved 9">
            <a:extLst>
              <a:ext uri="{FF2B5EF4-FFF2-40B4-BE49-F238E27FC236}">
                <a16:creationId xmlns:a16="http://schemas.microsoft.com/office/drawing/2014/main" id="{E3E965F4-B8E9-5BAC-63CC-3B945C536D6B}"/>
              </a:ext>
            </a:extLst>
          </p:cNvPr>
          <p:cNvCxnSpPr>
            <a:cxnSpLocks/>
            <a:stCxn id="227" idx="1"/>
            <a:endCxn id="70" idx="3"/>
          </p:cNvCxnSpPr>
          <p:nvPr/>
        </p:nvCxnSpPr>
        <p:spPr>
          <a:xfrm rot="10800000">
            <a:off x="3533528" y="3919134"/>
            <a:ext cx="4007448" cy="648041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prstDash val="dash"/>
            <a:headEnd type="none" w="med" len="med"/>
            <a:tailEnd type="triangle" w="lg" len="lg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14" name="Picture 2" descr="\\MAGNUM\Projects\Microsoft\Cloud Power FY12\Design\ICONS_PNG\Tower.png">
            <a:extLst>
              <a:ext uri="{FF2B5EF4-FFF2-40B4-BE49-F238E27FC236}">
                <a16:creationId xmlns:a16="http://schemas.microsoft.com/office/drawing/2014/main" id="{48A76D63-338B-8439-818D-6FE59D4991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duotone>
              <a:prstClr val="black"/>
              <a:srgbClr val="4472C4">
                <a:tint val="45000"/>
                <a:satMod val="400000"/>
              </a:srgbClr>
            </a:duotone>
          </a:blip>
          <a:stretch>
            <a:fillRect/>
          </a:stretch>
        </p:blipFill>
        <p:spPr bwMode="auto">
          <a:xfrm>
            <a:off x="1620868" y="3966729"/>
            <a:ext cx="739436" cy="739436"/>
          </a:xfrm>
          <a:prstGeom prst="rect">
            <a:avLst/>
          </a:prstGeom>
          <a:noFill/>
        </p:spPr>
      </p:pic>
      <p:cxnSp>
        <p:nvCxnSpPr>
          <p:cNvPr id="20" name="Connector: Curved 19">
            <a:extLst>
              <a:ext uri="{FF2B5EF4-FFF2-40B4-BE49-F238E27FC236}">
                <a16:creationId xmlns:a16="http://schemas.microsoft.com/office/drawing/2014/main" id="{A80C324E-2D72-D62C-FDEA-462B049242BE}"/>
              </a:ext>
            </a:extLst>
          </p:cNvPr>
          <p:cNvCxnSpPr>
            <a:cxnSpLocks/>
            <a:stCxn id="97" idx="0"/>
            <a:endCxn id="53" idx="2"/>
          </p:cNvCxnSpPr>
          <p:nvPr/>
        </p:nvCxnSpPr>
        <p:spPr>
          <a:xfrm rot="16200000" flipV="1">
            <a:off x="8001949" y="2310734"/>
            <a:ext cx="1410716" cy="1138732"/>
          </a:xfrm>
          <a:prstGeom prst="curvedConnector3">
            <a:avLst>
              <a:gd name="adj1" fmla="val 58864"/>
            </a:avLst>
          </a:prstGeom>
          <a:ln w="19050">
            <a:solidFill>
              <a:srgbClr val="00B050"/>
            </a:solidFill>
            <a:prstDash val="dash"/>
            <a:headEnd type="triangle" w="lg" len="lg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4" name="Connector: Curved 23">
            <a:extLst>
              <a:ext uri="{FF2B5EF4-FFF2-40B4-BE49-F238E27FC236}">
                <a16:creationId xmlns:a16="http://schemas.microsoft.com/office/drawing/2014/main" id="{8729E742-91AC-40F7-1FED-71EF9CBAD08B}"/>
              </a:ext>
            </a:extLst>
          </p:cNvPr>
          <p:cNvCxnSpPr>
            <a:cxnSpLocks/>
            <a:stCxn id="100" idx="1"/>
            <a:endCxn id="53" idx="0"/>
          </p:cNvCxnSpPr>
          <p:nvPr/>
        </p:nvCxnSpPr>
        <p:spPr>
          <a:xfrm rot="10800000" flipV="1">
            <a:off x="8137943" y="925146"/>
            <a:ext cx="793335" cy="797158"/>
          </a:xfrm>
          <a:prstGeom prst="curvedConnector2">
            <a:avLst/>
          </a:prstGeom>
          <a:ln w="19050">
            <a:solidFill>
              <a:srgbClr val="00B050"/>
            </a:solidFill>
            <a:prstDash val="dash"/>
            <a:headEnd type="triangle" w="lg" len="lg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72E64EE4-F7F4-AC57-9A92-0C878ACC2B4B}"/>
              </a:ext>
            </a:extLst>
          </p:cNvPr>
          <p:cNvSpPr txBox="1"/>
          <p:nvPr/>
        </p:nvSpPr>
        <p:spPr>
          <a:xfrm>
            <a:off x="9297189" y="1046560"/>
            <a:ext cx="92431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Virtual network link</a:t>
            </a:r>
          </a:p>
        </p:txBody>
      </p:sp>
      <p:pic>
        <p:nvPicPr>
          <p:cNvPr id="104" name="Picture 2">
            <a:extLst>
              <a:ext uri="{FF2B5EF4-FFF2-40B4-BE49-F238E27FC236}">
                <a16:creationId xmlns:a16="http://schemas.microsoft.com/office/drawing/2014/main" id="{6F084D31-9F8A-FC45-4D2A-F1DCC1EF25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/>
        </p:blipFill>
        <p:spPr bwMode="auto">
          <a:xfrm>
            <a:off x="11315250" y="2751838"/>
            <a:ext cx="210018" cy="322769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32AE7708-C09E-6369-1601-259EC5148642}"/>
              </a:ext>
            </a:extLst>
          </p:cNvPr>
          <p:cNvSpPr/>
          <p:nvPr/>
        </p:nvSpPr>
        <p:spPr>
          <a:xfrm>
            <a:off x="11122199" y="2574354"/>
            <a:ext cx="1033139" cy="657049"/>
          </a:xfrm>
          <a:prstGeom prst="rect">
            <a:avLst/>
          </a:prstGeom>
          <a:noFill/>
          <a:ln w="12700">
            <a:prstDash val="sysDash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179191" tIns="143354" rIns="179191" bIns="143354" numCol="1" spcCol="0" rtlCol="0" fromWordArt="0" anchor="t" anchorCtr="1" forceAA="0" compatLnSpc="1">
            <a:prstTxWarp prst="textNoShape">
              <a:avLst/>
            </a:prstTxWarp>
            <a:noAutofit/>
          </a:bodyPr>
          <a:lstStyle/>
          <a:p>
            <a:pPr algn="ctr" defTabSz="913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00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A796B1F-596E-F0FA-6698-35EF17BF4F2F}"/>
              </a:ext>
            </a:extLst>
          </p:cNvPr>
          <p:cNvSpPr txBox="1"/>
          <p:nvPr/>
        </p:nvSpPr>
        <p:spPr>
          <a:xfrm>
            <a:off x="11513116" y="2678889"/>
            <a:ext cx="602477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Spoke 1</a:t>
            </a:r>
          </a:p>
        </p:txBody>
      </p:sp>
      <p:pic>
        <p:nvPicPr>
          <p:cNvPr id="119" name="Picture 2">
            <a:extLst>
              <a:ext uri="{FF2B5EF4-FFF2-40B4-BE49-F238E27FC236}">
                <a16:creationId xmlns:a16="http://schemas.microsoft.com/office/drawing/2014/main" id="{EDB259B1-4DFA-DD8D-17C0-6E35929D9E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/>
        </p:blipFill>
        <p:spPr bwMode="auto">
          <a:xfrm>
            <a:off x="10921817" y="3622866"/>
            <a:ext cx="210018" cy="322769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21" name="Rectangle 120">
            <a:extLst>
              <a:ext uri="{FF2B5EF4-FFF2-40B4-BE49-F238E27FC236}">
                <a16:creationId xmlns:a16="http://schemas.microsoft.com/office/drawing/2014/main" id="{7662CB08-B8AB-DAC5-02B7-60A22CBD8B5B}"/>
              </a:ext>
            </a:extLst>
          </p:cNvPr>
          <p:cNvSpPr/>
          <p:nvPr/>
        </p:nvSpPr>
        <p:spPr>
          <a:xfrm>
            <a:off x="10676518" y="3445382"/>
            <a:ext cx="1105204" cy="657049"/>
          </a:xfrm>
          <a:prstGeom prst="rect">
            <a:avLst/>
          </a:prstGeom>
          <a:noFill/>
          <a:ln w="12700">
            <a:prstDash val="sysDash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179191" tIns="143354" rIns="179191" bIns="143354" numCol="1" spcCol="0" rtlCol="0" fromWordArt="0" anchor="t" anchorCtr="1" forceAA="0" compatLnSpc="1">
            <a:prstTxWarp prst="textNoShape">
              <a:avLst/>
            </a:prstTxWarp>
            <a:noAutofit/>
          </a:bodyPr>
          <a:lstStyle/>
          <a:p>
            <a:pPr algn="ctr" defTabSz="913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00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FDD7A3F2-38D8-DF11-4ED6-4178DAF4072B}"/>
              </a:ext>
            </a:extLst>
          </p:cNvPr>
          <p:cNvSpPr txBox="1"/>
          <p:nvPr/>
        </p:nvSpPr>
        <p:spPr>
          <a:xfrm>
            <a:off x="11119683" y="3549917"/>
            <a:ext cx="602477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Spoke 2</a:t>
            </a:r>
          </a:p>
        </p:txBody>
      </p:sp>
      <p:cxnSp>
        <p:nvCxnSpPr>
          <p:cNvPr id="38" name="Connector: Elbow 37">
            <a:extLst>
              <a:ext uri="{FF2B5EF4-FFF2-40B4-BE49-F238E27FC236}">
                <a16:creationId xmlns:a16="http://schemas.microsoft.com/office/drawing/2014/main" id="{2D8BAEE4-6E9F-B871-8E77-7B6F20D8B2D7}"/>
              </a:ext>
            </a:extLst>
          </p:cNvPr>
          <p:cNvCxnSpPr>
            <a:cxnSpLocks/>
            <a:endCxn id="100" idx="3"/>
          </p:cNvCxnSpPr>
          <p:nvPr/>
        </p:nvCxnSpPr>
        <p:spPr>
          <a:xfrm rot="16200000" flipV="1">
            <a:off x="8889386" y="1419475"/>
            <a:ext cx="2424356" cy="1435699"/>
          </a:xfrm>
          <a:prstGeom prst="bentConnector2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6" name="Connector: Curved 45">
            <a:extLst>
              <a:ext uri="{FF2B5EF4-FFF2-40B4-BE49-F238E27FC236}">
                <a16:creationId xmlns:a16="http://schemas.microsoft.com/office/drawing/2014/main" id="{19B22477-8BC7-57BD-6FE5-87B005E16533}"/>
              </a:ext>
            </a:extLst>
          </p:cNvPr>
          <p:cNvCxnSpPr>
            <a:cxnSpLocks/>
            <a:stCxn id="53" idx="3"/>
            <a:endCxn id="32" idx="1"/>
          </p:cNvCxnSpPr>
          <p:nvPr/>
        </p:nvCxnSpPr>
        <p:spPr>
          <a:xfrm>
            <a:off x="8364160" y="1948524"/>
            <a:ext cx="2758038" cy="954355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prstDash val="dash"/>
            <a:headEnd type="triangle" w="lg" len="lg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8" name="Connector: Curved 57">
            <a:extLst>
              <a:ext uri="{FF2B5EF4-FFF2-40B4-BE49-F238E27FC236}">
                <a16:creationId xmlns:a16="http://schemas.microsoft.com/office/drawing/2014/main" id="{5630D6A0-E4C5-B57D-CA3F-289389FF3B0D}"/>
              </a:ext>
            </a:extLst>
          </p:cNvPr>
          <p:cNvCxnSpPr>
            <a:cxnSpLocks/>
            <a:stCxn id="53" idx="3"/>
            <a:endCxn id="121" idx="1"/>
          </p:cNvCxnSpPr>
          <p:nvPr/>
        </p:nvCxnSpPr>
        <p:spPr>
          <a:xfrm>
            <a:off x="8364160" y="1948524"/>
            <a:ext cx="2312358" cy="1825383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prstDash val="dash"/>
            <a:headEnd type="triangle" w="lg" len="lg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9" name="Connector: Curved 8">
            <a:extLst>
              <a:ext uri="{FF2B5EF4-FFF2-40B4-BE49-F238E27FC236}">
                <a16:creationId xmlns:a16="http://schemas.microsoft.com/office/drawing/2014/main" id="{18E92CC4-1B5C-6BDD-5DD8-44F1D9E856EB}"/>
              </a:ext>
            </a:extLst>
          </p:cNvPr>
          <p:cNvCxnSpPr>
            <a:cxnSpLocks/>
            <a:endCxn id="97" idx="2"/>
          </p:cNvCxnSpPr>
          <p:nvPr/>
        </p:nvCxnSpPr>
        <p:spPr>
          <a:xfrm flipV="1">
            <a:off x="8813129" y="4578818"/>
            <a:ext cx="463545" cy="167416"/>
          </a:xfrm>
          <a:prstGeom prst="curvedConnector2">
            <a:avLst/>
          </a:prstGeom>
          <a:ln w="190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6" name="Connector: Elbow 25">
            <a:extLst>
              <a:ext uri="{FF2B5EF4-FFF2-40B4-BE49-F238E27FC236}">
                <a16:creationId xmlns:a16="http://schemas.microsoft.com/office/drawing/2014/main" id="{20DF6961-9A1B-F524-A18D-490875D7BEDF}"/>
              </a:ext>
            </a:extLst>
          </p:cNvPr>
          <p:cNvCxnSpPr>
            <a:cxnSpLocks/>
          </p:cNvCxnSpPr>
          <p:nvPr/>
        </p:nvCxnSpPr>
        <p:spPr>
          <a:xfrm>
            <a:off x="8929273" y="2627872"/>
            <a:ext cx="232230" cy="1044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36875548-8C35-EE31-6A7D-4DD2295B06CB}"/>
              </a:ext>
            </a:extLst>
          </p:cNvPr>
          <p:cNvGrpSpPr/>
          <p:nvPr/>
        </p:nvGrpSpPr>
        <p:grpSpPr>
          <a:xfrm>
            <a:off x="9204676" y="5809841"/>
            <a:ext cx="239713" cy="152400"/>
            <a:chOff x="8591550" y="2535238"/>
            <a:chExt cx="239713" cy="152400"/>
          </a:xfrm>
        </p:grpSpPr>
        <p:sp>
          <p:nvSpPr>
            <p:cNvPr id="114" name="AutoShape 3">
              <a:extLst>
                <a:ext uri="{FF2B5EF4-FFF2-40B4-BE49-F238E27FC236}">
                  <a16:creationId xmlns:a16="http://schemas.microsoft.com/office/drawing/2014/main" id="{5CA4908E-0FE9-240B-6DB4-9132C8E2DA49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8591550" y="2535238"/>
              <a:ext cx="239713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/>
            </a:p>
          </p:txBody>
        </p:sp>
        <p:sp>
          <p:nvSpPr>
            <p:cNvPr id="115" name="Rectangle 5">
              <a:extLst>
                <a:ext uri="{FF2B5EF4-FFF2-40B4-BE49-F238E27FC236}">
                  <a16:creationId xmlns:a16="http://schemas.microsoft.com/office/drawing/2014/main" id="{FF30DC0F-4846-11B8-BA58-01ECE52472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99488" y="2544763"/>
              <a:ext cx="223838" cy="1349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16" name="Rectangle 6">
              <a:extLst>
                <a:ext uri="{FF2B5EF4-FFF2-40B4-BE49-F238E27FC236}">
                  <a16:creationId xmlns:a16="http://schemas.microsoft.com/office/drawing/2014/main" id="{7E671714-B138-DC7E-7A68-500F2AA8F3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99488" y="2544763"/>
              <a:ext cx="223838" cy="134938"/>
            </a:xfrm>
            <a:prstGeom prst="rect">
              <a:avLst/>
            </a:prstGeom>
            <a:noFill/>
            <a:ln w="9525" cap="sq">
              <a:solidFill>
                <a:srgbClr val="59595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0" name="Rectangle 7">
              <a:extLst>
                <a:ext uri="{FF2B5EF4-FFF2-40B4-BE49-F238E27FC236}">
                  <a16:creationId xmlns:a16="http://schemas.microsoft.com/office/drawing/2014/main" id="{870BF102-4F55-521E-4E3B-B0F2EDDAE7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28063" y="2624138"/>
              <a:ext cx="33338" cy="2381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8" name="Oval 9">
              <a:extLst>
                <a:ext uri="{FF2B5EF4-FFF2-40B4-BE49-F238E27FC236}">
                  <a16:creationId xmlns:a16="http://schemas.microsoft.com/office/drawing/2014/main" id="{7DF7F314-3D17-57CC-3AD7-B7EC244D1C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3938" y="2597151"/>
              <a:ext cx="28575" cy="33338"/>
            </a:xfrm>
            <a:prstGeom prst="ellipse">
              <a:avLst/>
            </a:prstGeom>
            <a:solidFill>
              <a:srgbClr val="59595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9" name="Oval 10">
              <a:extLst>
                <a:ext uri="{FF2B5EF4-FFF2-40B4-BE49-F238E27FC236}">
                  <a16:creationId xmlns:a16="http://schemas.microsoft.com/office/drawing/2014/main" id="{E8B00AE9-8F77-2502-64A1-69460029BC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8700" y="2606676"/>
              <a:ext cx="28575" cy="31750"/>
            </a:xfrm>
            <a:prstGeom prst="ellipse">
              <a:avLst/>
            </a:prstGeom>
            <a:solidFill>
              <a:srgbClr val="59595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30" name="Oval 11">
              <a:extLst>
                <a:ext uri="{FF2B5EF4-FFF2-40B4-BE49-F238E27FC236}">
                  <a16:creationId xmlns:a16="http://schemas.microsoft.com/office/drawing/2014/main" id="{B605F613-3686-7E86-AC7E-C675278239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10600" y="2606676"/>
              <a:ext cx="28575" cy="31750"/>
            </a:xfrm>
            <a:prstGeom prst="ellipse">
              <a:avLst/>
            </a:prstGeom>
            <a:solidFill>
              <a:srgbClr val="59595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31" name="Oval 12">
              <a:extLst>
                <a:ext uri="{FF2B5EF4-FFF2-40B4-BE49-F238E27FC236}">
                  <a16:creationId xmlns:a16="http://schemas.microsoft.com/office/drawing/2014/main" id="{E78F0A4D-DC54-0000-AD35-7069A0FAEA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15363" y="2597151"/>
              <a:ext cx="28575" cy="33338"/>
            </a:xfrm>
            <a:prstGeom prst="ellipse">
              <a:avLst/>
            </a:prstGeom>
            <a:solidFill>
              <a:srgbClr val="59595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32" name="Rectangle 13">
              <a:extLst>
                <a:ext uri="{FF2B5EF4-FFF2-40B4-BE49-F238E27FC236}">
                  <a16:creationId xmlns:a16="http://schemas.microsoft.com/office/drawing/2014/main" id="{230E387B-544C-46BD-C6F6-3728F8301F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24888" y="2598738"/>
              <a:ext cx="38100" cy="41275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33" name="Rectangle 14">
              <a:extLst>
                <a:ext uri="{FF2B5EF4-FFF2-40B4-BE49-F238E27FC236}">
                  <a16:creationId xmlns:a16="http://schemas.microsoft.com/office/drawing/2014/main" id="{F9640402-80D3-0D03-F0AE-64AA0FDA1E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28063" y="2614613"/>
              <a:ext cx="33338" cy="238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34" name="Oval 15">
              <a:extLst>
                <a:ext uri="{FF2B5EF4-FFF2-40B4-BE49-F238E27FC236}">
                  <a16:creationId xmlns:a16="http://schemas.microsoft.com/office/drawing/2014/main" id="{0D7600B0-F5E0-8CDF-63EF-DE5BAD376E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2350" y="2624138"/>
              <a:ext cx="4763" cy="6350"/>
            </a:xfrm>
            <a:prstGeom prst="ellipse">
              <a:avLst/>
            </a:prstGeom>
            <a:solidFill>
              <a:srgbClr val="59595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35" name="Rectangle 16">
              <a:extLst>
                <a:ext uri="{FF2B5EF4-FFF2-40B4-BE49-F238E27FC236}">
                  <a16:creationId xmlns:a16="http://schemas.microsoft.com/office/drawing/2014/main" id="{94024C32-957F-F865-2E3A-808357089C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85213" y="2560638"/>
              <a:ext cx="117475" cy="476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36" name="Rectangle 17">
              <a:extLst>
                <a:ext uri="{FF2B5EF4-FFF2-40B4-BE49-F238E27FC236}">
                  <a16:creationId xmlns:a16="http://schemas.microsoft.com/office/drawing/2014/main" id="{0D002AEF-F41D-1C33-1AC4-59872BFFCB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85213" y="2589213"/>
              <a:ext cx="25400" cy="476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37" name="Rectangle 18">
              <a:extLst>
                <a:ext uri="{FF2B5EF4-FFF2-40B4-BE49-F238E27FC236}">
                  <a16:creationId xmlns:a16="http://schemas.microsoft.com/office/drawing/2014/main" id="{C47E319B-4B93-1C30-6D9B-891F509D5A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20138" y="2589213"/>
              <a:ext cx="85725" cy="476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38" name="Rectangle 19">
              <a:extLst>
                <a:ext uri="{FF2B5EF4-FFF2-40B4-BE49-F238E27FC236}">
                  <a16:creationId xmlns:a16="http://schemas.microsoft.com/office/drawing/2014/main" id="{85948C46-7286-5323-4A00-B2F0420E12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85213" y="2616201"/>
              <a:ext cx="76200" cy="476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39" name="Rectangle 20">
              <a:extLst>
                <a:ext uri="{FF2B5EF4-FFF2-40B4-BE49-F238E27FC236}">
                  <a16:creationId xmlns:a16="http://schemas.microsoft.com/office/drawing/2014/main" id="{161991F1-A640-3F9A-0421-21DD4B7DBE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70938" y="2616201"/>
              <a:ext cx="42863" cy="476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40" name="Freeform 21">
              <a:extLst>
                <a:ext uri="{FF2B5EF4-FFF2-40B4-BE49-F238E27FC236}">
                  <a16:creationId xmlns:a16="http://schemas.microsoft.com/office/drawing/2014/main" id="{41AFA980-9C96-A170-0E28-EB740D322E48}"/>
                </a:ext>
              </a:extLst>
            </p:cNvPr>
            <p:cNvSpPr>
              <a:spLocks/>
            </p:cNvSpPr>
            <p:nvPr/>
          </p:nvSpPr>
          <p:spPr bwMode="auto">
            <a:xfrm>
              <a:off x="8688388" y="2620963"/>
              <a:ext cx="111125" cy="58738"/>
            </a:xfrm>
            <a:custGeom>
              <a:avLst/>
              <a:gdLst>
                <a:gd name="T0" fmla="*/ 0 w 70"/>
                <a:gd name="T1" fmla="*/ 23 h 37"/>
                <a:gd name="T2" fmla="*/ 8 w 70"/>
                <a:gd name="T3" fmla="*/ 12 h 37"/>
                <a:gd name="T4" fmla="*/ 21 w 70"/>
                <a:gd name="T5" fmla="*/ 14 h 37"/>
                <a:gd name="T6" fmla="*/ 26 w 70"/>
                <a:gd name="T7" fmla="*/ 0 h 37"/>
                <a:gd name="T8" fmla="*/ 20 w 70"/>
                <a:gd name="T9" fmla="*/ 24 h 37"/>
                <a:gd name="T10" fmla="*/ 28 w 70"/>
                <a:gd name="T11" fmla="*/ 19 h 37"/>
                <a:gd name="T12" fmla="*/ 30 w 70"/>
                <a:gd name="T13" fmla="*/ 27 h 37"/>
                <a:gd name="T14" fmla="*/ 42 w 70"/>
                <a:gd name="T15" fmla="*/ 16 h 37"/>
                <a:gd name="T16" fmla="*/ 46 w 70"/>
                <a:gd name="T17" fmla="*/ 23 h 37"/>
                <a:gd name="T18" fmla="*/ 51 w 70"/>
                <a:gd name="T19" fmla="*/ 23 h 37"/>
                <a:gd name="T20" fmla="*/ 70 w 70"/>
                <a:gd name="T21" fmla="*/ 23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" h="37">
                  <a:moveTo>
                    <a:pt x="0" y="23"/>
                  </a:moveTo>
                  <a:cubicBezTo>
                    <a:pt x="2" y="12"/>
                    <a:pt x="5" y="12"/>
                    <a:pt x="8" y="12"/>
                  </a:cubicBezTo>
                  <a:cubicBezTo>
                    <a:pt x="13" y="14"/>
                    <a:pt x="17" y="18"/>
                    <a:pt x="21" y="14"/>
                  </a:cubicBezTo>
                  <a:cubicBezTo>
                    <a:pt x="24" y="10"/>
                    <a:pt x="26" y="1"/>
                    <a:pt x="26" y="0"/>
                  </a:cubicBezTo>
                  <a:cubicBezTo>
                    <a:pt x="26" y="0"/>
                    <a:pt x="20" y="20"/>
                    <a:pt x="20" y="24"/>
                  </a:cubicBezTo>
                  <a:cubicBezTo>
                    <a:pt x="21" y="29"/>
                    <a:pt x="26" y="19"/>
                    <a:pt x="28" y="19"/>
                  </a:cubicBezTo>
                  <a:cubicBezTo>
                    <a:pt x="30" y="18"/>
                    <a:pt x="29" y="26"/>
                    <a:pt x="30" y="27"/>
                  </a:cubicBezTo>
                  <a:cubicBezTo>
                    <a:pt x="32" y="28"/>
                    <a:pt x="38" y="14"/>
                    <a:pt x="42" y="16"/>
                  </a:cubicBezTo>
                  <a:cubicBezTo>
                    <a:pt x="44" y="17"/>
                    <a:pt x="45" y="21"/>
                    <a:pt x="46" y="23"/>
                  </a:cubicBezTo>
                  <a:cubicBezTo>
                    <a:pt x="48" y="25"/>
                    <a:pt x="50" y="23"/>
                    <a:pt x="51" y="23"/>
                  </a:cubicBezTo>
                  <a:cubicBezTo>
                    <a:pt x="54" y="23"/>
                    <a:pt x="55" y="37"/>
                    <a:pt x="70" y="23"/>
                  </a:cubicBezTo>
                </a:path>
              </a:pathLst>
            </a:custGeom>
            <a:noFill/>
            <a:ln w="9525" cap="rnd">
              <a:solidFill>
                <a:srgbClr val="59595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grpSp>
        <p:nvGrpSpPr>
          <p:cNvPr id="141" name="Group 140">
            <a:extLst>
              <a:ext uri="{FF2B5EF4-FFF2-40B4-BE49-F238E27FC236}">
                <a16:creationId xmlns:a16="http://schemas.microsoft.com/office/drawing/2014/main" id="{8EA31030-0B55-BC4F-0A2F-3041E11D3AE8}"/>
              </a:ext>
            </a:extLst>
          </p:cNvPr>
          <p:cNvGrpSpPr/>
          <p:nvPr/>
        </p:nvGrpSpPr>
        <p:grpSpPr>
          <a:xfrm>
            <a:off x="9357076" y="5962241"/>
            <a:ext cx="239713" cy="152400"/>
            <a:chOff x="8591550" y="2535238"/>
            <a:chExt cx="239713" cy="152400"/>
          </a:xfrm>
        </p:grpSpPr>
        <p:sp>
          <p:nvSpPr>
            <p:cNvPr id="142" name="AutoShape 3">
              <a:extLst>
                <a:ext uri="{FF2B5EF4-FFF2-40B4-BE49-F238E27FC236}">
                  <a16:creationId xmlns:a16="http://schemas.microsoft.com/office/drawing/2014/main" id="{36932CD7-D1ED-F5CB-B4F1-FE41E25CF31F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8591550" y="2535238"/>
              <a:ext cx="239713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/>
            </a:p>
          </p:txBody>
        </p:sp>
        <p:sp>
          <p:nvSpPr>
            <p:cNvPr id="143" name="Rectangle 5">
              <a:extLst>
                <a:ext uri="{FF2B5EF4-FFF2-40B4-BE49-F238E27FC236}">
                  <a16:creationId xmlns:a16="http://schemas.microsoft.com/office/drawing/2014/main" id="{74746FBD-08A9-8793-C113-8CD6FDDD79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99488" y="2544763"/>
              <a:ext cx="223838" cy="1349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44" name="Rectangle 6">
              <a:extLst>
                <a:ext uri="{FF2B5EF4-FFF2-40B4-BE49-F238E27FC236}">
                  <a16:creationId xmlns:a16="http://schemas.microsoft.com/office/drawing/2014/main" id="{E7244965-1308-05EA-6BC4-07EAF38B58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99488" y="2544763"/>
              <a:ext cx="223838" cy="134938"/>
            </a:xfrm>
            <a:prstGeom prst="rect">
              <a:avLst/>
            </a:prstGeom>
            <a:noFill/>
            <a:ln w="9525" cap="sq">
              <a:solidFill>
                <a:srgbClr val="59595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45" name="Rectangle 7">
              <a:extLst>
                <a:ext uri="{FF2B5EF4-FFF2-40B4-BE49-F238E27FC236}">
                  <a16:creationId xmlns:a16="http://schemas.microsoft.com/office/drawing/2014/main" id="{36D35780-70B2-A5A6-87C1-F5A092461A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28063" y="2624138"/>
              <a:ext cx="33338" cy="2381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46" name="Oval 9">
              <a:extLst>
                <a:ext uri="{FF2B5EF4-FFF2-40B4-BE49-F238E27FC236}">
                  <a16:creationId xmlns:a16="http://schemas.microsoft.com/office/drawing/2014/main" id="{77586B47-0AA1-B967-6E88-3E6B94A385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3938" y="2597151"/>
              <a:ext cx="28575" cy="33338"/>
            </a:xfrm>
            <a:prstGeom prst="ellipse">
              <a:avLst/>
            </a:prstGeom>
            <a:solidFill>
              <a:srgbClr val="59595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47" name="Oval 10">
              <a:extLst>
                <a:ext uri="{FF2B5EF4-FFF2-40B4-BE49-F238E27FC236}">
                  <a16:creationId xmlns:a16="http://schemas.microsoft.com/office/drawing/2014/main" id="{50DCC58F-8995-279C-8F47-12D6BDF77D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8700" y="2606676"/>
              <a:ext cx="28575" cy="31750"/>
            </a:xfrm>
            <a:prstGeom prst="ellipse">
              <a:avLst/>
            </a:prstGeom>
            <a:solidFill>
              <a:srgbClr val="59595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48" name="Oval 11">
              <a:extLst>
                <a:ext uri="{FF2B5EF4-FFF2-40B4-BE49-F238E27FC236}">
                  <a16:creationId xmlns:a16="http://schemas.microsoft.com/office/drawing/2014/main" id="{FFE50F31-D3E3-C3E7-16ED-4C99785172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10600" y="2606676"/>
              <a:ext cx="28575" cy="31750"/>
            </a:xfrm>
            <a:prstGeom prst="ellipse">
              <a:avLst/>
            </a:prstGeom>
            <a:solidFill>
              <a:srgbClr val="59595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49" name="Oval 12">
              <a:extLst>
                <a:ext uri="{FF2B5EF4-FFF2-40B4-BE49-F238E27FC236}">
                  <a16:creationId xmlns:a16="http://schemas.microsoft.com/office/drawing/2014/main" id="{E58333C3-354A-75B3-EF78-099A3A54FB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15363" y="2597151"/>
              <a:ext cx="28575" cy="33338"/>
            </a:xfrm>
            <a:prstGeom prst="ellipse">
              <a:avLst/>
            </a:prstGeom>
            <a:solidFill>
              <a:srgbClr val="59595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50" name="Rectangle 13">
              <a:extLst>
                <a:ext uri="{FF2B5EF4-FFF2-40B4-BE49-F238E27FC236}">
                  <a16:creationId xmlns:a16="http://schemas.microsoft.com/office/drawing/2014/main" id="{C71A8A05-F7A0-7584-2246-A6BE69AC07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24888" y="2598738"/>
              <a:ext cx="38100" cy="41275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51" name="Rectangle 14">
              <a:extLst>
                <a:ext uri="{FF2B5EF4-FFF2-40B4-BE49-F238E27FC236}">
                  <a16:creationId xmlns:a16="http://schemas.microsoft.com/office/drawing/2014/main" id="{1C4AAD4B-E01C-8F1D-DE94-30A61C72A8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28063" y="2614613"/>
              <a:ext cx="33338" cy="238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52" name="Oval 15">
              <a:extLst>
                <a:ext uri="{FF2B5EF4-FFF2-40B4-BE49-F238E27FC236}">
                  <a16:creationId xmlns:a16="http://schemas.microsoft.com/office/drawing/2014/main" id="{845409DB-C8D6-F13F-F984-322F9ABFC6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2350" y="2624138"/>
              <a:ext cx="4763" cy="6350"/>
            </a:xfrm>
            <a:prstGeom prst="ellipse">
              <a:avLst/>
            </a:prstGeom>
            <a:solidFill>
              <a:srgbClr val="59595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53" name="Rectangle 16">
              <a:extLst>
                <a:ext uri="{FF2B5EF4-FFF2-40B4-BE49-F238E27FC236}">
                  <a16:creationId xmlns:a16="http://schemas.microsoft.com/office/drawing/2014/main" id="{F4DC6E50-6966-5443-535A-7F9E9043FF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85213" y="2560638"/>
              <a:ext cx="117475" cy="476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54" name="Rectangle 17">
              <a:extLst>
                <a:ext uri="{FF2B5EF4-FFF2-40B4-BE49-F238E27FC236}">
                  <a16:creationId xmlns:a16="http://schemas.microsoft.com/office/drawing/2014/main" id="{703E5BA5-E456-BD0F-845B-E32D992E9A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85213" y="2589213"/>
              <a:ext cx="25400" cy="476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55" name="Rectangle 18">
              <a:extLst>
                <a:ext uri="{FF2B5EF4-FFF2-40B4-BE49-F238E27FC236}">
                  <a16:creationId xmlns:a16="http://schemas.microsoft.com/office/drawing/2014/main" id="{39502449-DA24-6D4F-A0F5-42283C2B4A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20138" y="2589213"/>
              <a:ext cx="85725" cy="476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56" name="Rectangle 19">
              <a:extLst>
                <a:ext uri="{FF2B5EF4-FFF2-40B4-BE49-F238E27FC236}">
                  <a16:creationId xmlns:a16="http://schemas.microsoft.com/office/drawing/2014/main" id="{2E081AE2-1E37-65E3-B02E-188F0B6F9C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85213" y="2616201"/>
              <a:ext cx="76200" cy="476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57" name="Rectangle 20">
              <a:extLst>
                <a:ext uri="{FF2B5EF4-FFF2-40B4-BE49-F238E27FC236}">
                  <a16:creationId xmlns:a16="http://schemas.microsoft.com/office/drawing/2014/main" id="{F98C3D2C-342C-06A9-39BF-6262C0B894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70938" y="2616201"/>
              <a:ext cx="42863" cy="476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58" name="Freeform 21">
              <a:extLst>
                <a:ext uri="{FF2B5EF4-FFF2-40B4-BE49-F238E27FC236}">
                  <a16:creationId xmlns:a16="http://schemas.microsoft.com/office/drawing/2014/main" id="{E2ABE647-3CF8-732A-13EA-836EDFBB87A7}"/>
                </a:ext>
              </a:extLst>
            </p:cNvPr>
            <p:cNvSpPr>
              <a:spLocks/>
            </p:cNvSpPr>
            <p:nvPr/>
          </p:nvSpPr>
          <p:spPr bwMode="auto">
            <a:xfrm>
              <a:off x="8688388" y="2620963"/>
              <a:ext cx="111125" cy="58738"/>
            </a:xfrm>
            <a:custGeom>
              <a:avLst/>
              <a:gdLst>
                <a:gd name="T0" fmla="*/ 0 w 70"/>
                <a:gd name="T1" fmla="*/ 23 h 37"/>
                <a:gd name="T2" fmla="*/ 8 w 70"/>
                <a:gd name="T3" fmla="*/ 12 h 37"/>
                <a:gd name="T4" fmla="*/ 21 w 70"/>
                <a:gd name="T5" fmla="*/ 14 h 37"/>
                <a:gd name="T6" fmla="*/ 26 w 70"/>
                <a:gd name="T7" fmla="*/ 0 h 37"/>
                <a:gd name="T8" fmla="*/ 20 w 70"/>
                <a:gd name="T9" fmla="*/ 24 h 37"/>
                <a:gd name="T10" fmla="*/ 28 w 70"/>
                <a:gd name="T11" fmla="*/ 19 h 37"/>
                <a:gd name="T12" fmla="*/ 30 w 70"/>
                <a:gd name="T13" fmla="*/ 27 h 37"/>
                <a:gd name="T14" fmla="*/ 42 w 70"/>
                <a:gd name="T15" fmla="*/ 16 h 37"/>
                <a:gd name="T16" fmla="*/ 46 w 70"/>
                <a:gd name="T17" fmla="*/ 23 h 37"/>
                <a:gd name="T18" fmla="*/ 51 w 70"/>
                <a:gd name="T19" fmla="*/ 23 h 37"/>
                <a:gd name="T20" fmla="*/ 70 w 70"/>
                <a:gd name="T21" fmla="*/ 23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" h="37">
                  <a:moveTo>
                    <a:pt x="0" y="23"/>
                  </a:moveTo>
                  <a:cubicBezTo>
                    <a:pt x="2" y="12"/>
                    <a:pt x="5" y="12"/>
                    <a:pt x="8" y="12"/>
                  </a:cubicBezTo>
                  <a:cubicBezTo>
                    <a:pt x="13" y="14"/>
                    <a:pt x="17" y="18"/>
                    <a:pt x="21" y="14"/>
                  </a:cubicBezTo>
                  <a:cubicBezTo>
                    <a:pt x="24" y="10"/>
                    <a:pt x="26" y="1"/>
                    <a:pt x="26" y="0"/>
                  </a:cubicBezTo>
                  <a:cubicBezTo>
                    <a:pt x="26" y="0"/>
                    <a:pt x="20" y="20"/>
                    <a:pt x="20" y="24"/>
                  </a:cubicBezTo>
                  <a:cubicBezTo>
                    <a:pt x="21" y="29"/>
                    <a:pt x="26" y="19"/>
                    <a:pt x="28" y="19"/>
                  </a:cubicBezTo>
                  <a:cubicBezTo>
                    <a:pt x="30" y="18"/>
                    <a:pt x="29" y="26"/>
                    <a:pt x="30" y="27"/>
                  </a:cubicBezTo>
                  <a:cubicBezTo>
                    <a:pt x="32" y="28"/>
                    <a:pt x="38" y="14"/>
                    <a:pt x="42" y="16"/>
                  </a:cubicBezTo>
                  <a:cubicBezTo>
                    <a:pt x="44" y="17"/>
                    <a:pt x="45" y="21"/>
                    <a:pt x="46" y="23"/>
                  </a:cubicBezTo>
                  <a:cubicBezTo>
                    <a:pt x="48" y="25"/>
                    <a:pt x="50" y="23"/>
                    <a:pt x="51" y="23"/>
                  </a:cubicBezTo>
                  <a:cubicBezTo>
                    <a:pt x="54" y="23"/>
                    <a:pt x="55" y="37"/>
                    <a:pt x="70" y="23"/>
                  </a:cubicBezTo>
                </a:path>
              </a:pathLst>
            </a:custGeom>
            <a:noFill/>
            <a:ln w="9525" cap="rnd">
              <a:solidFill>
                <a:srgbClr val="59595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66EEA200-BC3E-AAFC-0A4E-68CBF7B90216}"/>
              </a:ext>
            </a:extLst>
          </p:cNvPr>
          <p:cNvGrpSpPr/>
          <p:nvPr/>
        </p:nvGrpSpPr>
        <p:grpSpPr>
          <a:xfrm>
            <a:off x="9509476" y="6114641"/>
            <a:ext cx="239713" cy="152400"/>
            <a:chOff x="8591550" y="2535238"/>
            <a:chExt cx="239713" cy="152400"/>
          </a:xfrm>
        </p:grpSpPr>
        <p:sp>
          <p:nvSpPr>
            <p:cNvPr id="161" name="AutoShape 3">
              <a:extLst>
                <a:ext uri="{FF2B5EF4-FFF2-40B4-BE49-F238E27FC236}">
                  <a16:creationId xmlns:a16="http://schemas.microsoft.com/office/drawing/2014/main" id="{9FD90DDE-E6CD-7999-C44D-F0CC42371B8F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8591550" y="2535238"/>
              <a:ext cx="239713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/>
            </a:p>
          </p:txBody>
        </p:sp>
        <p:sp>
          <p:nvSpPr>
            <p:cNvPr id="162" name="Rectangle 5">
              <a:extLst>
                <a:ext uri="{FF2B5EF4-FFF2-40B4-BE49-F238E27FC236}">
                  <a16:creationId xmlns:a16="http://schemas.microsoft.com/office/drawing/2014/main" id="{F847E452-F7B3-0A2E-9AD7-17938B272E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99488" y="2544763"/>
              <a:ext cx="223838" cy="1349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63" name="Rectangle 6">
              <a:extLst>
                <a:ext uri="{FF2B5EF4-FFF2-40B4-BE49-F238E27FC236}">
                  <a16:creationId xmlns:a16="http://schemas.microsoft.com/office/drawing/2014/main" id="{524C72BD-E5DD-4289-B5F8-C2D0F6ECCA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99488" y="2544763"/>
              <a:ext cx="223838" cy="134938"/>
            </a:xfrm>
            <a:prstGeom prst="rect">
              <a:avLst/>
            </a:prstGeom>
            <a:noFill/>
            <a:ln w="9525" cap="sq">
              <a:solidFill>
                <a:srgbClr val="59595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64" name="Rectangle 7">
              <a:extLst>
                <a:ext uri="{FF2B5EF4-FFF2-40B4-BE49-F238E27FC236}">
                  <a16:creationId xmlns:a16="http://schemas.microsoft.com/office/drawing/2014/main" id="{FE4357DD-01ED-3E96-70FA-2047E6A822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28063" y="2624138"/>
              <a:ext cx="33338" cy="2381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65" name="Oval 9">
              <a:extLst>
                <a:ext uri="{FF2B5EF4-FFF2-40B4-BE49-F238E27FC236}">
                  <a16:creationId xmlns:a16="http://schemas.microsoft.com/office/drawing/2014/main" id="{8E423B81-AE79-FA79-022B-648AE15107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3938" y="2597151"/>
              <a:ext cx="28575" cy="33338"/>
            </a:xfrm>
            <a:prstGeom prst="ellipse">
              <a:avLst/>
            </a:prstGeom>
            <a:solidFill>
              <a:srgbClr val="59595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66" name="Oval 10">
              <a:extLst>
                <a:ext uri="{FF2B5EF4-FFF2-40B4-BE49-F238E27FC236}">
                  <a16:creationId xmlns:a16="http://schemas.microsoft.com/office/drawing/2014/main" id="{C28E6930-915E-CEB0-99B4-9ECCE2C857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8700" y="2606676"/>
              <a:ext cx="28575" cy="31750"/>
            </a:xfrm>
            <a:prstGeom prst="ellipse">
              <a:avLst/>
            </a:prstGeom>
            <a:solidFill>
              <a:srgbClr val="59595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67" name="Oval 11">
              <a:extLst>
                <a:ext uri="{FF2B5EF4-FFF2-40B4-BE49-F238E27FC236}">
                  <a16:creationId xmlns:a16="http://schemas.microsoft.com/office/drawing/2014/main" id="{8EAEF01C-359A-4EB1-559F-A8B7786B4E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10600" y="2606676"/>
              <a:ext cx="28575" cy="31750"/>
            </a:xfrm>
            <a:prstGeom prst="ellipse">
              <a:avLst/>
            </a:prstGeom>
            <a:solidFill>
              <a:srgbClr val="59595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68" name="Oval 12">
              <a:extLst>
                <a:ext uri="{FF2B5EF4-FFF2-40B4-BE49-F238E27FC236}">
                  <a16:creationId xmlns:a16="http://schemas.microsoft.com/office/drawing/2014/main" id="{55DBFAD6-3003-11C8-2024-737465B426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15363" y="2597151"/>
              <a:ext cx="28575" cy="33338"/>
            </a:xfrm>
            <a:prstGeom prst="ellipse">
              <a:avLst/>
            </a:prstGeom>
            <a:solidFill>
              <a:srgbClr val="59595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69" name="Rectangle 13">
              <a:extLst>
                <a:ext uri="{FF2B5EF4-FFF2-40B4-BE49-F238E27FC236}">
                  <a16:creationId xmlns:a16="http://schemas.microsoft.com/office/drawing/2014/main" id="{A0BC498D-5D3A-8BC4-D864-360FE2FFC3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24888" y="2598738"/>
              <a:ext cx="38100" cy="41275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73" name="Rectangle 14">
              <a:extLst>
                <a:ext uri="{FF2B5EF4-FFF2-40B4-BE49-F238E27FC236}">
                  <a16:creationId xmlns:a16="http://schemas.microsoft.com/office/drawing/2014/main" id="{2651EE3E-A175-4D0F-2FCB-4A52FBD9C1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28063" y="2614613"/>
              <a:ext cx="33338" cy="238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74" name="Oval 15">
              <a:extLst>
                <a:ext uri="{FF2B5EF4-FFF2-40B4-BE49-F238E27FC236}">
                  <a16:creationId xmlns:a16="http://schemas.microsoft.com/office/drawing/2014/main" id="{F98F126B-92A6-1862-26AD-557AB9B35D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2350" y="2624138"/>
              <a:ext cx="4763" cy="6350"/>
            </a:xfrm>
            <a:prstGeom prst="ellipse">
              <a:avLst/>
            </a:prstGeom>
            <a:solidFill>
              <a:srgbClr val="59595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77" name="Rectangle 16">
              <a:extLst>
                <a:ext uri="{FF2B5EF4-FFF2-40B4-BE49-F238E27FC236}">
                  <a16:creationId xmlns:a16="http://schemas.microsoft.com/office/drawing/2014/main" id="{6A7FE8B7-CC5D-D856-E3EA-AAD85115B1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85213" y="2560638"/>
              <a:ext cx="117475" cy="476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78" name="Rectangle 17">
              <a:extLst>
                <a:ext uri="{FF2B5EF4-FFF2-40B4-BE49-F238E27FC236}">
                  <a16:creationId xmlns:a16="http://schemas.microsoft.com/office/drawing/2014/main" id="{9FEE05FD-7B09-2DC4-AE97-E7AEF04E01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85213" y="2589213"/>
              <a:ext cx="25400" cy="476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79" name="Rectangle 18">
              <a:extLst>
                <a:ext uri="{FF2B5EF4-FFF2-40B4-BE49-F238E27FC236}">
                  <a16:creationId xmlns:a16="http://schemas.microsoft.com/office/drawing/2014/main" id="{9F6772EC-A26F-1DB4-2252-540D933E75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20138" y="2589213"/>
              <a:ext cx="85725" cy="476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82" name="Rectangle 19">
              <a:extLst>
                <a:ext uri="{FF2B5EF4-FFF2-40B4-BE49-F238E27FC236}">
                  <a16:creationId xmlns:a16="http://schemas.microsoft.com/office/drawing/2014/main" id="{49FCC546-D824-9FC0-C0FA-8556B59755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85213" y="2616201"/>
              <a:ext cx="76200" cy="476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83" name="Rectangle 20">
              <a:extLst>
                <a:ext uri="{FF2B5EF4-FFF2-40B4-BE49-F238E27FC236}">
                  <a16:creationId xmlns:a16="http://schemas.microsoft.com/office/drawing/2014/main" id="{2E9489ED-262B-644C-8744-8F1E73D031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70938" y="2616201"/>
              <a:ext cx="42863" cy="476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84" name="Freeform 21">
              <a:extLst>
                <a:ext uri="{FF2B5EF4-FFF2-40B4-BE49-F238E27FC236}">
                  <a16:creationId xmlns:a16="http://schemas.microsoft.com/office/drawing/2014/main" id="{12E23386-F2F0-843B-5236-63E4DFF75FDC}"/>
                </a:ext>
              </a:extLst>
            </p:cNvPr>
            <p:cNvSpPr>
              <a:spLocks/>
            </p:cNvSpPr>
            <p:nvPr/>
          </p:nvSpPr>
          <p:spPr bwMode="auto">
            <a:xfrm>
              <a:off x="8688388" y="2620963"/>
              <a:ext cx="111125" cy="58738"/>
            </a:xfrm>
            <a:custGeom>
              <a:avLst/>
              <a:gdLst>
                <a:gd name="T0" fmla="*/ 0 w 70"/>
                <a:gd name="T1" fmla="*/ 23 h 37"/>
                <a:gd name="T2" fmla="*/ 8 w 70"/>
                <a:gd name="T3" fmla="*/ 12 h 37"/>
                <a:gd name="T4" fmla="*/ 21 w 70"/>
                <a:gd name="T5" fmla="*/ 14 h 37"/>
                <a:gd name="T6" fmla="*/ 26 w 70"/>
                <a:gd name="T7" fmla="*/ 0 h 37"/>
                <a:gd name="T8" fmla="*/ 20 w 70"/>
                <a:gd name="T9" fmla="*/ 24 h 37"/>
                <a:gd name="T10" fmla="*/ 28 w 70"/>
                <a:gd name="T11" fmla="*/ 19 h 37"/>
                <a:gd name="T12" fmla="*/ 30 w 70"/>
                <a:gd name="T13" fmla="*/ 27 h 37"/>
                <a:gd name="T14" fmla="*/ 42 w 70"/>
                <a:gd name="T15" fmla="*/ 16 h 37"/>
                <a:gd name="T16" fmla="*/ 46 w 70"/>
                <a:gd name="T17" fmla="*/ 23 h 37"/>
                <a:gd name="T18" fmla="*/ 51 w 70"/>
                <a:gd name="T19" fmla="*/ 23 h 37"/>
                <a:gd name="T20" fmla="*/ 70 w 70"/>
                <a:gd name="T21" fmla="*/ 23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" h="37">
                  <a:moveTo>
                    <a:pt x="0" y="23"/>
                  </a:moveTo>
                  <a:cubicBezTo>
                    <a:pt x="2" y="12"/>
                    <a:pt x="5" y="12"/>
                    <a:pt x="8" y="12"/>
                  </a:cubicBezTo>
                  <a:cubicBezTo>
                    <a:pt x="13" y="14"/>
                    <a:pt x="17" y="18"/>
                    <a:pt x="21" y="14"/>
                  </a:cubicBezTo>
                  <a:cubicBezTo>
                    <a:pt x="24" y="10"/>
                    <a:pt x="26" y="1"/>
                    <a:pt x="26" y="0"/>
                  </a:cubicBezTo>
                  <a:cubicBezTo>
                    <a:pt x="26" y="0"/>
                    <a:pt x="20" y="20"/>
                    <a:pt x="20" y="24"/>
                  </a:cubicBezTo>
                  <a:cubicBezTo>
                    <a:pt x="21" y="29"/>
                    <a:pt x="26" y="19"/>
                    <a:pt x="28" y="19"/>
                  </a:cubicBezTo>
                  <a:cubicBezTo>
                    <a:pt x="30" y="18"/>
                    <a:pt x="29" y="26"/>
                    <a:pt x="30" y="27"/>
                  </a:cubicBezTo>
                  <a:cubicBezTo>
                    <a:pt x="32" y="28"/>
                    <a:pt x="38" y="14"/>
                    <a:pt x="42" y="16"/>
                  </a:cubicBezTo>
                  <a:cubicBezTo>
                    <a:pt x="44" y="17"/>
                    <a:pt x="45" y="21"/>
                    <a:pt x="46" y="23"/>
                  </a:cubicBezTo>
                  <a:cubicBezTo>
                    <a:pt x="48" y="25"/>
                    <a:pt x="50" y="23"/>
                    <a:pt x="51" y="23"/>
                  </a:cubicBezTo>
                  <a:cubicBezTo>
                    <a:pt x="54" y="23"/>
                    <a:pt x="55" y="37"/>
                    <a:pt x="70" y="23"/>
                  </a:cubicBezTo>
                </a:path>
              </a:pathLst>
            </a:custGeom>
            <a:noFill/>
            <a:ln w="9525" cap="rnd">
              <a:solidFill>
                <a:srgbClr val="59595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822836FC-F137-DE9A-341C-1014409FD143}"/>
              </a:ext>
            </a:extLst>
          </p:cNvPr>
          <p:cNvSpPr txBox="1"/>
          <p:nvPr/>
        </p:nvSpPr>
        <p:spPr>
          <a:xfrm>
            <a:off x="9693417" y="5951360"/>
            <a:ext cx="1110534" cy="3046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100">
                <a:latin typeface="Segoe UI" panose="020B0502040204020203" pitchFamily="34" charset="0"/>
                <a:cs typeface="Segoe UI" panose="020B0502040204020203" pitchFamily="34" charset="0"/>
              </a:rPr>
              <a:t>DNS forwarding rule set</a:t>
            </a:r>
          </a:p>
        </p:txBody>
      </p:sp>
      <p:sp>
        <p:nvSpPr>
          <p:cNvPr id="51" name="Callout: Line with Accent Bar 50">
            <a:extLst>
              <a:ext uri="{FF2B5EF4-FFF2-40B4-BE49-F238E27FC236}">
                <a16:creationId xmlns:a16="http://schemas.microsoft.com/office/drawing/2014/main" id="{0C758661-B779-3154-0932-119D8EC6FE30}"/>
              </a:ext>
            </a:extLst>
          </p:cNvPr>
          <p:cNvSpPr/>
          <p:nvPr/>
        </p:nvSpPr>
        <p:spPr>
          <a:xfrm>
            <a:off x="9134043" y="5686933"/>
            <a:ext cx="1308382" cy="731520"/>
          </a:xfrm>
          <a:prstGeom prst="accentCallout1">
            <a:avLst>
              <a:gd name="adj1" fmla="val 18750"/>
              <a:gd name="adj2" fmla="val -8333"/>
              <a:gd name="adj3" fmla="val -82724"/>
              <a:gd name="adj4" fmla="val -75487"/>
            </a:avLst>
          </a:prstGeom>
          <a:noFill/>
          <a:ln w="190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en-SG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F3EABA8-03E8-DEA2-DF87-058E0AD847F2}"/>
              </a:ext>
            </a:extLst>
          </p:cNvPr>
          <p:cNvSpPr txBox="1"/>
          <p:nvPr/>
        </p:nvSpPr>
        <p:spPr>
          <a:xfrm>
            <a:off x="11501647" y="3051167"/>
            <a:ext cx="390415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VM 1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F06A945A-2EB0-91FD-4A4B-43BB59DE640B}"/>
              </a:ext>
            </a:extLst>
          </p:cNvPr>
          <p:cNvSpPr txBox="1"/>
          <p:nvPr/>
        </p:nvSpPr>
        <p:spPr>
          <a:xfrm>
            <a:off x="11101264" y="3872103"/>
            <a:ext cx="390415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VM 2</a:t>
            </a:r>
          </a:p>
        </p:txBody>
      </p:sp>
      <p:cxnSp>
        <p:nvCxnSpPr>
          <p:cNvPr id="64" name="Connector: Elbow 63">
            <a:extLst>
              <a:ext uri="{FF2B5EF4-FFF2-40B4-BE49-F238E27FC236}">
                <a16:creationId xmlns:a16="http://schemas.microsoft.com/office/drawing/2014/main" id="{AC631E4B-78D1-676D-0A6B-C6050B6DCCCC}"/>
              </a:ext>
            </a:extLst>
          </p:cNvPr>
          <p:cNvCxnSpPr>
            <a:cxnSpLocks/>
            <a:endCxn id="43" idx="3"/>
          </p:cNvCxnSpPr>
          <p:nvPr/>
        </p:nvCxnSpPr>
        <p:spPr>
          <a:xfrm rot="5400000">
            <a:off x="10001073" y="4092239"/>
            <a:ext cx="2814349" cy="1208590"/>
          </a:xfrm>
          <a:prstGeom prst="bentConnector2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or: Elbow 64">
            <a:extLst>
              <a:ext uri="{FF2B5EF4-FFF2-40B4-BE49-F238E27FC236}">
                <a16:creationId xmlns:a16="http://schemas.microsoft.com/office/drawing/2014/main" id="{2EBFCB12-129B-7A14-835C-BF63A6AB27B8}"/>
              </a:ext>
            </a:extLst>
          </p:cNvPr>
          <p:cNvCxnSpPr>
            <a:cxnSpLocks/>
          </p:cNvCxnSpPr>
          <p:nvPr/>
        </p:nvCxnSpPr>
        <p:spPr>
          <a:xfrm rot="5400000">
            <a:off x="10645496" y="5089404"/>
            <a:ext cx="1934453" cy="12835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>
            <a:extLst>
              <a:ext uri="{FF2B5EF4-FFF2-40B4-BE49-F238E27FC236}">
                <a16:creationId xmlns:a16="http://schemas.microsoft.com/office/drawing/2014/main" id="{A142ADBC-1075-0610-13FC-5D7C407E1AB4}"/>
              </a:ext>
            </a:extLst>
          </p:cNvPr>
          <p:cNvSpPr txBox="1"/>
          <p:nvPr/>
        </p:nvSpPr>
        <p:spPr>
          <a:xfrm>
            <a:off x="6439046" y="2228730"/>
            <a:ext cx="1063303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10.0.0.0/24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577FDEEF-AFCA-5878-9858-FCA27BDABF42}"/>
              </a:ext>
            </a:extLst>
          </p:cNvPr>
          <p:cNvSpPr txBox="1"/>
          <p:nvPr/>
        </p:nvSpPr>
        <p:spPr>
          <a:xfrm>
            <a:off x="7531491" y="2721556"/>
            <a:ext cx="673333" cy="124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900">
                <a:latin typeface="Segoe UI" panose="020B0502040204020203" pitchFamily="34" charset="0"/>
                <a:cs typeface="Segoe UI" panose="020B0502040204020203" pitchFamily="34" charset="0"/>
              </a:rPr>
              <a:t>10.0.0.0/28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AA2F061A-EC06-3B90-368F-C8497131C411}"/>
              </a:ext>
            </a:extLst>
          </p:cNvPr>
          <p:cNvSpPr txBox="1"/>
          <p:nvPr/>
        </p:nvSpPr>
        <p:spPr>
          <a:xfrm>
            <a:off x="7464778" y="3897005"/>
            <a:ext cx="876735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10.0.0.16/28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D555C57F-18EA-1B65-BC24-CFFEA00C8D98}"/>
              </a:ext>
            </a:extLst>
          </p:cNvPr>
          <p:cNvSpPr txBox="1"/>
          <p:nvPr/>
        </p:nvSpPr>
        <p:spPr>
          <a:xfrm>
            <a:off x="11484895" y="2411135"/>
            <a:ext cx="673333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10.1.0.0/24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F49CE429-27C6-E01E-0FD3-D9ED722B3D14}"/>
              </a:ext>
            </a:extLst>
          </p:cNvPr>
          <p:cNvSpPr txBox="1"/>
          <p:nvPr/>
        </p:nvSpPr>
        <p:spPr>
          <a:xfrm>
            <a:off x="11072590" y="3283572"/>
            <a:ext cx="673333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10.2.0.0/24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BE3543D9-6F08-72D9-4BC7-EF4457DBAA62}"/>
              </a:ext>
            </a:extLst>
          </p:cNvPr>
          <p:cNvSpPr txBox="1"/>
          <p:nvPr/>
        </p:nvSpPr>
        <p:spPr>
          <a:xfrm>
            <a:off x="6100590" y="611953"/>
            <a:ext cx="2922589" cy="3816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spcAft>
                <a:spcPts val="600"/>
              </a:spcAft>
              <a:defRPr sz="900">
                <a:solidFill>
                  <a:srgbClr val="0070C0"/>
                </a:solidFill>
              </a:defRPr>
            </a:lvl1pPr>
          </a:lstStyle>
          <a:p>
            <a:pPr algn="l"/>
            <a:r>
              <a:rPr lang="en-US" sz="11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abc.privatelink.blob.core.windows.net - 10.4.0.1</a:t>
            </a:r>
          </a:p>
          <a:p>
            <a:pPr algn="l"/>
            <a:r>
              <a:rPr lang="en-US" sz="11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abc.privatelink.azure-api.net  - 10.4.0.2</a:t>
            </a:r>
            <a:endParaRPr lang="en-SG" sz="110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6EB0493F-CBAC-D694-89D5-36B0BF874F86}"/>
              </a:ext>
            </a:extLst>
          </p:cNvPr>
          <p:cNvSpPr txBox="1"/>
          <p:nvPr/>
        </p:nvSpPr>
        <p:spPr>
          <a:xfrm>
            <a:off x="2739828" y="4186532"/>
            <a:ext cx="1046407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192.168.0.1 &amp; 2</a:t>
            </a:r>
          </a:p>
        </p:txBody>
      </p:sp>
      <p:sp>
        <p:nvSpPr>
          <p:cNvPr id="291" name="TextBox 290">
            <a:extLst>
              <a:ext uri="{FF2B5EF4-FFF2-40B4-BE49-F238E27FC236}">
                <a16:creationId xmlns:a16="http://schemas.microsoft.com/office/drawing/2014/main" id="{1E193A1E-8E2E-5C07-2055-32D25D8CB960}"/>
              </a:ext>
            </a:extLst>
          </p:cNvPr>
          <p:cNvSpPr txBox="1"/>
          <p:nvPr/>
        </p:nvSpPr>
        <p:spPr>
          <a:xfrm>
            <a:off x="9183222" y="6444774"/>
            <a:ext cx="2945615" cy="3677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lnSpc>
                <a:spcPct val="90000"/>
              </a:lnSpc>
              <a:spcAft>
                <a:spcPts val="600"/>
              </a:spcAft>
              <a:defRPr sz="900">
                <a:solidFill>
                  <a:srgbClr val="0070C0"/>
                </a:solidFill>
              </a:defRPr>
            </a:lvl1pPr>
          </a:lstStyle>
          <a:p>
            <a:r>
              <a:rPr lang="en-US" sz="105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App1.onpremises.company.com  - 192.168.0.1 &amp; 2</a:t>
            </a:r>
          </a:p>
          <a:p>
            <a:r>
              <a:rPr lang="en-US" sz="105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App2.onpremises.company.com  - 192.168.0.1 &amp; 2</a:t>
            </a:r>
          </a:p>
        </p:txBody>
      </p:sp>
      <p:sp>
        <p:nvSpPr>
          <p:cNvPr id="290" name="TextBox 289">
            <a:extLst>
              <a:ext uri="{FF2B5EF4-FFF2-40B4-BE49-F238E27FC236}">
                <a16:creationId xmlns:a16="http://schemas.microsoft.com/office/drawing/2014/main" id="{5CC166D6-6425-DF24-CAAA-A8D22182C833}"/>
              </a:ext>
            </a:extLst>
          </p:cNvPr>
          <p:cNvSpPr txBox="1"/>
          <p:nvPr/>
        </p:nvSpPr>
        <p:spPr>
          <a:xfrm>
            <a:off x="11075512" y="4820516"/>
            <a:ext cx="1092749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DNS forwarding virtual network link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330E4DC-AE43-C3CB-97B4-AE185E4C01BD}"/>
              </a:ext>
            </a:extLst>
          </p:cNvPr>
          <p:cNvSpPr/>
          <p:nvPr/>
        </p:nvSpPr>
        <p:spPr>
          <a:xfrm>
            <a:off x="1947072" y="2914239"/>
            <a:ext cx="8797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087965"/>
            <a:r>
              <a:rPr lang="en-US" sz="900">
                <a:latin typeface="Segoe UI" panose="020B0502040204020203" pitchFamily="34" charset="0"/>
                <a:cs typeface="Segoe UI" panose="020B0502040204020203" pitchFamily="34" charset="0"/>
              </a:rPr>
              <a:t>On-premises server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27A2129-45A7-48B1-41CB-4572B73626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/>
        </p:blipFill>
        <p:spPr bwMode="auto">
          <a:xfrm>
            <a:off x="2266620" y="2649196"/>
            <a:ext cx="210018" cy="322769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3DB3CD3-2954-4840-3563-5AE26A520D25}"/>
              </a:ext>
            </a:extLst>
          </p:cNvPr>
          <p:cNvSpPr txBox="1"/>
          <p:nvPr/>
        </p:nvSpPr>
        <p:spPr>
          <a:xfrm>
            <a:off x="2283368" y="4589055"/>
            <a:ext cx="3405024" cy="10695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spcAft>
                <a:spcPts val="600"/>
              </a:spcAft>
              <a:defRPr sz="900">
                <a:solidFill>
                  <a:srgbClr val="0070C0"/>
                </a:solidFill>
              </a:defRPr>
            </a:lvl1pPr>
          </a:lstStyle>
          <a:p>
            <a:pPr algn="l"/>
            <a:r>
              <a:rPr lang="en-US" sz="11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App1.onpremises.company.com - 192.168.0.8</a:t>
            </a:r>
          </a:p>
          <a:p>
            <a:pPr algn="l"/>
            <a:r>
              <a:rPr lang="en-US" sz="11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App2.onpremises.company.com - 192.168.0.9</a:t>
            </a:r>
          </a:p>
          <a:p>
            <a:pPr algn="l"/>
            <a:r>
              <a:rPr lang="en-US" sz="11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blob.core.windows.net - 10.0.0.8 (forwarder)</a:t>
            </a:r>
          </a:p>
          <a:p>
            <a:pPr algn="l"/>
            <a:r>
              <a:rPr lang="en-US" sz="11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azure-api.net - 10.0.0.8 (forwarder)</a:t>
            </a:r>
          </a:p>
          <a:p>
            <a:pPr algn="l"/>
            <a:endParaRPr lang="en-US" sz="110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F006228-5C64-FB3E-8D7D-9E667E7C142F}"/>
              </a:ext>
            </a:extLst>
          </p:cNvPr>
          <p:cNvSpPr txBox="1"/>
          <p:nvPr/>
        </p:nvSpPr>
        <p:spPr>
          <a:xfrm>
            <a:off x="2361619" y="2337465"/>
            <a:ext cx="105834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>
                <a:latin typeface="Segoe UI" panose="020B0502040204020203" pitchFamily="34" charset="0"/>
                <a:cs typeface="Segoe UI" panose="020B0502040204020203" pitchFamily="34" charset="0"/>
              </a:rPr>
              <a:t>On-premises</a:t>
            </a:r>
          </a:p>
        </p:txBody>
      </p:sp>
      <p:grpSp>
        <p:nvGrpSpPr>
          <p:cNvPr id="180" name="Group 179">
            <a:extLst>
              <a:ext uri="{FF2B5EF4-FFF2-40B4-BE49-F238E27FC236}">
                <a16:creationId xmlns:a16="http://schemas.microsoft.com/office/drawing/2014/main" id="{C8BCD976-E1D6-8F84-702B-58715CD63046}"/>
              </a:ext>
            </a:extLst>
          </p:cNvPr>
          <p:cNvGrpSpPr/>
          <p:nvPr/>
        </p:nvGrpSpPr>
        <p:grpSpPr>
          <a:xfrm>
            <a:off x="8564412" y="2254149"/>
            <a:ext cx="285790" cy="214343"/>
            <a:chOff x="2849996" y="792540"/>
            <a:chExt cx="285790" cy="214343"/>
          </a:xfrm>
        </p:grpSpPr>
        <p:sp>
          <p:nvSpPr>
            <p:cNvPr id="185" name="Rectangle 184">
              <a:extLst>
                <a:ext uri="{FF2B5EF4-FFF2-40B4-BE49-F238E27FC236}">
                  <a16:creationId xmlns:a16="http://schemas.microsoft.com/office/drawing/2014/main" id="{777A9FF1-C468-2BBD-0BD7-EB037225426B}"/>
                </a:ext>
              </a:extLst>
            </p:cNvPr>
            <p:cNvSpPr/>
            <p:nvPr/>
          </p:nvSpPr>
          <p:spPr>
            <a:xfrm>
              <a:off x="2858196" y="839005"/>
              <a:ext cx="269390" cy="121414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187" name="Picture 186">
              <a:extLst>
                <a:ext uri="{FF2B5EF4-FFF2-40B4-BE49-F238E27FC236}">
                  <a16:creationId xmlns:a16="http://schemas.microsoft.com/office/drawing/2014/main" id="{7464B8FC-E4DC-D153-56B2-273CA3818EE6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849996" y="792540"/>
              <a:ext cx="285790" cy="214343"/>
            </a:xfrm>
            <a:prstGeom prst="rect">
              <a:avLst/>
            </a:prstGeom>
            <a:ln>
              <a:noFill/>
            </a:ln>
          </p:spPr>
        </p:pic>
      </p:grp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F8FD5DAF-B911-BEFA-0DBB-BB080434074A}"/>
              </a:ext>
            </a:extLst>
          </p:cNvPr>
          <p:cNvGrpSpPr/>
          <p:nvPr/>
        </p:nvGrpSpPr>
        <p:grpSpPr>
          <a:xfrm>
            <a:off x="11160792" y="2468629"/>
            <a:ext cx="285790" cy="214343"/>
            <a:chOff x="2849996" y="792540"/>
            <a:chExt cx="285790" cy="214343"/>
          </a:xfrm>
        </p:grpSpPr>
        <p:sp>
          <p:nvSpPr>
            <p:cNvPr id="189" name="Rectangle 188">
              <a:extLst>
                <a:ext uri="{FF2B5EF4-FFF2-40B4-BE49-F238E27FC236}">
                  <a16:creationId xmlns:a16="http://schemas.microsoft.com/office/drawing/2014/main" id="{BDDFA882-8460-4247-E382-A43C3B79AF01}"/>
                </a:ext>
              </a:extLst>
            </p:cNvPr>
            <p:cNvSpPr/>
            <p:nvPr/>
          </p:nvSpPr>
          <p:spPr>
            <a:xfrm>
              <a:off x="2858196" y="839005"/>
              <a:ext cx="269390" cy="121414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190" name="Picture 189">
              <a:extLst>
                <a:ext uri="{FF2B5EF4-FFF2-40B4-BE49-F238E27FC236}">
                  <a16:creationId xmlns:a16="http://schemas.microsoft.com/office/drawing/2014/main" id="{F3BB90A6-7FCA-DA03-BF22-A1662A48318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849996" y="792540"/>
              <a:ext cx="285790" cy="214343"/>
            </a:xfrm>
            <a:prstGeom prst="rect">
              <a:avLst/>
            </a:prstGeom>
            <a:ln>
              <a:noFill/>
            </a:ln>
          </p:spPr>
        </p:pic>
      </p:grpSp>
      <p:grpSp>
        <p:nvGrpSpPr>
          <p:cNvPr id="191" name="Group 190">
            <a:extLst>
              <a:ext uri="{FF2B5EF4-FFF2-40B4-BE49-F238E27FC236}">
                <a16:creationId xmlns:a16="http://schemas.microsoft.com/office/drawing/2014/main" id="{74C1905F-F8BE-749E-4C89-79AF2C8AB692}"/>
              </a:ext>
            </a:extLst>
          </p:cNvPr>
          <p:cNvGrpSpPr/>
          <p:nvPr/>
        </p:nvGrpSpPr>
        <p:grpSpPr>
          <a:xfrm>
            <a:off x="10701781" y="3328687"/>
            <a:ext cx="285790" cy="214343"/>
            <a:chOff x="2849996" y="792540"/>
            <a:chExt cx="285790" cy="214343"/>
          </a:xfrm>
        </p:grpSpPr>
        <p:sp>
          <p:nvSpPr>
            <p:cNvPr id="192" name="Rectangle 191">
              <a:extLst>
                <a:ext uri="{FF2B5EF4-FFF2-40B4-BE49-F238E27FC236}">
                  <a16:creationId xmlns:a16="http://schemas.microsoft.com/office/drawing/2014/main" id="{AF68A2EE-07A6-9B54-8CA5-33965345A586}"/>
                </a:ext>
              </a:extLst>
            </p:cNvPr>
            <p:cNvSpPr/>
            <p:nvPr/>
          </p:nvSpPr>
          <p:spPr>
            <a:xfrm>
              <a:off x="2858196" y="839005"/>
              <a:ext cx="269390" cy="121414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193" name="Picture 192">
              <a:extLst>
                <a:ext uri="{FF2B5EF4-FFF2-40B4-BE49-F238E27FC236}">
                  <a16:creationId xmlns:a16="http://schemas.microsoft.com/office/drawing/2014/main" id="{69F0F688-4A10-4123-8DB7-C8950F1DAFCB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849996" y="792540"/>
              <a:ext cx="285790" cy="214343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18" name="Oval 17">
            <a:extLst>
              <a:ext uri="{FF2B5EF4-FFF2-40B4-BE49-F238E27FC236}">
                <a16:creationId xmlns:a16="http://schemas.microsoft.com/office/drawing/2014/main" id="{429E41A1-D04A-0C97-092E-5215FD094A30}"/>
              </a:ext>
            </a:extLst>
          </p:cNvPr>
          <p:cNvSpPr/>
          <p:nvPr/>
        </p:nvSpPr>
        <p:spPr>
          <a:xfrm>
            <a:off x="9563263" y="2185399"/>
            <a:ext cx="292608" cy="292608"/>
          </a:xfrm>
          <a:prstGeom prst="ellipse">
            <a:avLst/>
          </a:prstGeom>
          <a:solidFill>
            <a:srgbClr val="107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963F71F-5D97-CED2-991F-D51DA7DE4AC6}"/>
              </a:ext>
            </a:extLst>
          </p:cNvPr>
          <p:cNvSpPr/>
          <p:nvPr/>
        </p:nvSpPr>
        <p:spPr>
          <a:xfrm>
            <a:off x="8166571" y="1127676"/>
            <a:ext cx="292608" cy="292608"/>
          </a:xfrm>
          <a:prstGeom prst="ellipse">
            <a:avLst/>
          </a:prstGeom>
          <a:solidFill>
            <a:srgbClr val="107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7D8AD428-E93E-A0E5-B8B6-70B87D4094D2}"/>
              </a:ext>
            </a:extLst>
          </p:cNvPr>
          <p:cNvSpPr/>
          <p:nvPr/>
        </p:nvSpPr>
        <p:spPr>
          <a:xfrm>
            <a:off x="9043375" y="3012726"/>
            <a:ext cx="292608" cy="292608"/>
          </a:xfrm>
          <a:prstGeom prst="ellipse">
            <a:avLst/>
          </a:prstGeom>
          <a:solidFill>
            <a:srgbClr val="107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6CA226C1-C92E-CB89-3EDF-E9712BC18B69}"/>
              </a:ext>
            </a:extLst>
          </p:cNvPr>
          <p:cNvSpPr/>
          <p:nvPr/>
        </p:nvSpPr>
        <p:spPr>
          <a:xfrm>
            <a:off x="8418172" y="5353470"/>
            <a:ext cx="292608" cy="292608"/>
          </a:xfrm>
          <a:prstGeom prst="ellipse">
            <a:avLst/>
          </a:prstGeom>
          <a:solidFill>
            <a:srgbClr val="107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E160FCB8-22EF-5636-F1C7-C3FE24DAC8CB}"/>
              </a:ext>
            </a:extLst>
          </p:cNvPr>
          <p:cNvSpPr/>
          <p:nvPr/>
        </p:nvSpPr>
        <p:spPr>
          <a:xfrm>
            <a:off x="5303408" y="4042318"/>
            <a:ext cx="292608" cy="292608"/>
          </a:xfrm>
          <a:prstGeom prst="ellipse">
            <a:avLst/>
          </a:prstGeom>
          <a:solidFill>
            <a:srgbClr val="107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</a:p>
        </p:txBody>
      </p:sp>
      <p:sp>
        <p:nvSpPr>
          <p:cNvPr id="301" name="Up-Down Arrow 79">
            <a:extLst>
              <a:ext uri="{FF2B5EF4-FFF2-40B4-BE49-F238E27FC236}">
                <a16:creationId xmlns:a16="http://schemas.microsoft.com/office/drawing/2014/main" id="{22A1F14B-3B12-43E6-9737-59D6E95EBB75}"/>
              </a:ext>
            </a:extLst>
          </p:cNvPr>
          <p:cNvSpPr/>
          <p:nvPr/>
        </p:nvSpPr>
        <p:spPr bwMode="auto">
          <a:xfrm rot="5400000">
            <a:off x="5005134" y="2130448"/>
            <a:ext cx="428518" cy="2439304"/>
          </a:xfrm>
          <a:prstGeom prst="upDownArrow">
            <a:avLst>
              <a:gd name="adj1" fmla="val 66185"/>
              <a:gd name="adj2" fmla="val 40938"/>
            </a:avLst>
          </a:prstGeom>
          <a:ln w="63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vert270" wrap="square" lIns="0" tIns="46637" rIns="0" bIns="46637" numCol="1" rtlCol="0" anchor="ctr" anchorCtr="0" compatLnSpc="1">
            <a:prstTxWarp prst="textNoShape">
              <a:avLst/>
            </a:prstTxWarp>
          </a:bodyPr>
          <a:lstStyle/>
          <a:p>
            <a:pPr algn="ctr" defTabSz="93239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Azure ExpressRoute</a:t>
            </a:r>
            <a:endParaRPr lang="en-US" sz="1100" kern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209" name="Picture 208">
            <a:extLst>
              <a:ext uri="{FF2B5EF4-FFF2-40B4-BE49-F238E27FC236}">
                <a16:creationId xmlns:a16="http://schemas.microsoft.com/office/drawing/2014/main" id="{6647C0D7-6427-4F50-A200-801E95427FE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3861" y="2737482"/>
            <a:ext cx="979104" cy="535243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B239B742-F501-69D4-39DC-AE017B6D1363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6149587" y="2897592"/>
            <a:ext cx="687101" cy="77591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D4E185F-545D-9F70-9AC8-D566C7309E45}"/>
              </a:ext>
            </a:extLst>
          </p:cNvPr>
          <p:cNvSpPr txBox="1"/>
          <p:nvPr/>
        </p:nvSpPr>
        <p:spPr>
          <a:xfrm>
            <a:off x="11631327" y="404275"/>
            <a:ext cx="537134" cy="313125"/>
          </a:xfrm>
          <a:prstGeom prst="rect">
            <a:avLst/>
          </a:prstGeom>
          <a:solidFill>
            <a:schemeClr val="bg1"/>
          </a:solidFill>
        </p:spPr>
        <p:txBody>
          <a:bodyPr wrap="square" lIns="0" rIns="0" rtlCol="0">
            <a:spAutoFit/>
          </a:bodyPr>
          <a:lstStyle/>
          <a:p>
            <a:r>
              <a:rPr lang="en-US" sz="1400" b="1">
                <a:latin typeface="Segoe UI" panose="020B0502040204020203" pitchFamily="34" charset="0"/>
                <a:cs typeface="Segoe UI" panose="020B0502040204020203" pitchFamily="34" charset="0"/>
              </a:rPr>
              <a:t>Azure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12A0ACE-D1FB-ED5E-8FC8-BFD45778F25B}"/>
              </a:ext>
            </a:extLst>
          </p:cNvPr>
          <p:cNvSpPr txBox="1"/>
          <p:nvPr/>
        </p:nvSpPr>
        <p:spPr>
          <a:xfrm>
            <a:off x="9326343" y="4481091"/>
            <a:ext cx="1347992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b="1">
                <a:latin typeface="Segoe UI" panose="020B0502040204020203" pitchFamily="34" charset="0"/>
                <a:cs typeface="Segoe UI" panose="020B0502040204020203" pitchFamily="34" charset="0"/>
              </a:rPr>
              <a:t>Azure DNS Private Resolver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BD08654-D694-98A8-84F6-F230F40D2477}"/>
              </a:ext>
            </a:extLst>
          </p:cNvPr>
          <p:cNvSpPr/>
          <p:nvPr/>
        </p:nvSpPr>
        <p:spPr>
          <a:xfrm>
            <a:off x="7599778" y="1833082"/>
            <a:ext cx="292608" cy="292608"/>
          </a:xfrm>
          <a:prstGeom prst="ellipse">
            <a:avLst/>
          </a:prstGeom>
          <a:solidFill>
            <a:srgbClr val="107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>
                <a:latin typeface="Segoe UI" panose="020B0502040204020203" pitchFamily="34" charset="0"/>
                <a:cs typeface="Segoe UI" panose="020B0502040204020203" pitchFamily="34" charset="0"/>
              </a:rPr>
              <a:t>5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7472749-84C6-4936-FCC5-80498C118BE9}"/>
              </a:ext>
            </a:extLst>
          </p:cNvPr>
          <p:cNvSpPr txBox="1"/>
          <p:nvPr/>
        </p:nvSpPr>
        <p:spPr>
          <a:xfrm rot="16200000">
            <a:off x="10462444" y="2233359"/>
            <a:ext cx="1167201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spcAft>
                <a:spcPts val="600"/>
              </a:spcAft>
              <a:defRPr sz="10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/>
              <a:t>Azure-provided DNS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1A0F33A-F915-9C1F-4E94-5828E14DCD6B}"/>
              </a:ext>
            </a:extLst>
          </p:cNvPr>
          <p:cNvSpPr txBox="1"/>
          <p:nvPr/>
        </p:nvSpPr>
        <p:spPr>
          <a:xfrm rot="16200000">
            <a:off x="9986447" y="3474007"/>
            <a:ext cx="1167201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spcAft>
                <a:spcPts val="600"/>
              </a:spcAft>
              <a:defRPr sz="10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/>
              <a:t>Azure-provided DNS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A70C1C92-C2FE-6FB6-6436-81C485B57862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304621" y="5955963"/>
            <a:ext cx="2109014" cy="1135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7431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>
            <a:extLst>
              <a:ext uri="{FF2B5EF4-FFF2-40B4-BE49-F238E27FC236}">
                <a16:creationId xmlns:a16="http://schemas.microsoft.com/office/drawing/2014/main" id="{0E8B3D17-1D60-DBBE-7D65-8920162F9660}"/>
              </a:ext>
            </a:extLst>
          </p:cNvPr>
          <p:cNvSpPr/>
          <p:nvPr/>
        </p:nvSpPr>
        <p:spPr>
          <a:xfrm>
            <a:off x="312572" y="228600"/>
            <a:ext cx="12176456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C1B7036-B037-46AA-C6A7-A7F1660C6EBB}"/>
              </a:ext>
            </a:extLst>
          </p:cNvPr>
          <p:cNvSpPr/>
          <p:nvPr/>
        </p:nvSpPr>
        <p:spPr>
          <a:xfrm>
            <a:off x="312572" y="228601"/>
            <a:ext cx="12176456" cy="68342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216BA57-9883-4FC3-AC4D-47723E31BEF2}"/>
              </a:ext>
            </a:extLst>
          </p:cNvPr>
          <p:cNvSpPr/>
          <p:nvPr/>
        </p:nvSpPr>
        <p:spPr>
          <a:xfrm>
            <a:off x="6502655" y="2193118"/>
            <a:ext cx="2492232" cy="2802377"/>
          </a:xfrm>
          <a:prstGeom prst="rect">
            <a:avLst/>
          </a:prstGeom>
          <a:noFill/>
          <a:ln w="12700">
            <a:solidFill>
              <a:srgbClr val="0078D7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4C2E7D7-95C4-434E-8516-ACB3122B340F}"/>
              </a:ext>
            </a:extLst>
          </p:cNvPr>
          <p:cNvSpPr txBox="1"/>
          <p:nvPr/>
        </p:nvSpPr>
        <p:spPr>
          <a:xfrm>
            <a:off x="6148343" y="3445478"/>
            <a:ext cx="128764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Site-to-site or Azure ExpressRoute gateway</a:t>
            </a:r>
          </a:p>
        </p:txBody>
      </p:sp>
      <p:sp>
        <p:nvSpPr>
          <p:cNvPr id="212" name="Rectangle 211">
            <a:extLst>
              <a:ext uri="{FF2B5EF4-FFF2-40B4-BE49-F238E27FC236}">
                <a16:creationId xmlns:a16="http://schemas.microsoft.com/office/drawing/2014/main" id="{D2B1FD39-DB0A-421C-9231-A0E025014092}"/>
              </a:ext>
            </a:extLst>
          </p:cNvPr>
          <p:cNvSpPr/>
          <p:nvPr/>
        </p:nvSpPr>
        <p:spPr>
          <a:xfrm>
            <a:off x="2035354" y="2193118"/>
            <a:ext cx="1836950" cy="2108845"/>
          </a:xfrm>
          <a:prstGeom prst="rect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179191" tIns="143354" rIns="179191" bIns="14335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13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800">
              <a:solidFill>
                <a:prstClr val="black">
                  <a:lumMod val="50000"/>
                  <a:lumOff val="50000"/>
                </a:prst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216" name="Group 215">
            <a:extLst>
              <a:ext uri="{FF2B5EF4-FFF2-40B4-BE49-F238E27FC236}">
                <a16:creationId xmlns:a16="http://schemas.microsoft.com/office/drawing/2014/main" id="{64EB974A-467A-454A-BECF-3D754F665A02}"/>
              </a:ext>
            </a:extLst>
          </p:cNvPr>
          <p:cNvGrpSpPr/>
          <p:nvPr/>
        </p:nvGrpSpPr>
        <p:grpSpPr>
          <a:xfrm>
            <a:off x="2031010" y="3168309"/>
            <a:ext cx="667500" cy="594673"/>
            <a:chOff x="8056170" y="3591832"/>
            <a:chExt cx="667500" cy="594826"/>
          </a:xfrm>
        </p:grpSpPr>
        <p:sp>
          <p:nvSpPr>
            <p:cNvPr id="217" name="Rectangle 216">
              <a:extLst>
                <a:ext uri="{FF2B5EF4-FFF2-40B4-BE49-F238E27FC236}">
                  <a16:creationId xmlns:a16="http://schemas.microsoft.com/office/drawing/2014/main" id="{E73D0C4A-C81D-4C72-84AB-C88F142137C1}"/>
                </a:ext>
              </a:extLst>
            </p:cNvPr>
            <p:cNvSpPr/>
            <p:nvPr/>
          </p:nvSpPr>
          <p:spPr>
            <a:xfrm>
              <a:off x="8056170" y="3817231"/>
              <a:ext cx="667500" cy="36942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1087965"/>
              <a:r>
                <a:rPr lang="en-US" sz="900">
                  <a:latin typeface="Segoe UI" panose="020B0502040204020203" pitchFamily="34" charset="0"/>
                  <a:cs typeface="Segoe UI" panose="020B0502040204020203" pitchFamily="34" charset="0"/>
                </a:rPr>
                <a:t>Windows desktops</a:t>
              </a:r>
            </a:p>
          </p:txBody>
        </p:sp>
        <p:pic>
          <p:nvPicPr>
            <p:cNvPr id="218" name="Picture 217">
              <a:extLst>
                <a:ext uri="{FF2B5EF4-FFF2-40B4-BE49-F238E27FC236}">
                  <a16:creationId xmlns:a16="http://schemas.microsoft.com/office/drawing/2014/main" id="{45EEA875-AFA1-4822-AA9F-80707CDEA70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278024" y="3591832"/>
              <a:ext cx="329224" cy="255271"/>
            </a:xfrm>
            <a:prstGeom prst="rect">
              <a:avLst/>
            </a:prstGeom>
          </p:spPr>
        </p:pic>
      </p:grpSp>
      <p:sp>
        <p:nvSpPr>
          <p:cNvPr id="242" name="Rectangle 241">
            <a:extLst>
              <a:ext uri="{FF2B5EF4-FFF2-40B4-BE49-F238E27FC236}">
                <a16:creationId xmlns:a16="http://schemas.microsoft.com/office/drawing/2014/main" id="{4F70EF68-24D7-42C8-BD75-7E8DACD6483E}"/>
              </a:ext>
            </a:extLst>
          </p:cNvPr>
          <p:cNvSpPr/>
          <p:nvPr/>
        </p:nvSpPr>
        <p:spPr>
          <a:xfrm>
            <a:off x="2862722" y="2903184"/>
            <a:ext cx="596884" cy="193867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 2</a:t>
            </a:r>
          </a:p>
        </p:txBody>
      </p:sp>
      <p:sp>
        <p:nvSpPr>
          <p:cNvPr id="244" name="Rectangle 243">
            <a:extLst>
              <a:ext uri="{FF2B5EF4-FFF2-40B4-BE49-F238E27FC236}">
                <a16:creationId xmlns:a16="http://schemas.microsoft.com/office/drawing/2014/main" id="{CE75696C-FE6E-47DE-B9B4-B5A2AD917A20}"/>
              </a:ext>
            </a:extLst>
          </p:cNvPr>
          <p:cNvSpPr/>
          <p:nvPr/>
        </p:nvSpPr>
        <p:spPr>
          <a:xfrm>
            <a:off x="2862722" y="3198160"/>
            <a:ext cx="596884" cy="193867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 3</a:t>
            </a:r>
          </a:p>
        </p:txBody>
      </p:sp>
      <p:sp>
        <p:nvSpPr>
          <p:cNvPr id="246" name="Rectangle 245">
            <a:extLst>
              <a:ext uri="{FF2B5EF4-FFF2-40B4-BE49-F238E27FC236}">
                <a16:creationId xmlns:a16="http://schemas.microsoft.com/office/drawing/2014/main" id="{F4819000-BA09-4657-9204-7BCB280F322F}"/>
              </a:ext>
            </a:extLst>
          </p:cNvPr>
          <p:cNvSpPr/>
          <p:nvPr/>
        </p:nvSpPr>
        <p:spPr>
          <a:xfrm>
            <a:off x="2862722" y="2608208"/>
            <a:ext cx="596884" cy="193867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 1</a:t>
            </a:r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29AF18DB-C7BF-8461-E891-A372FB06AF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1911" y="2952151"/>
            <a:ext cx="442913" cy="442913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4EADB1DC-1825-C2DC-1AAD-105D7A92BDFE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975332" y="1546630"/>
            <a:ext cx="452438" cy="452438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90DB43C7-2073-0500-DBF5-DC85204F002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31807" y="3529147"/>
            <a:ext cx="319088" cy="428625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598EDD63-7598-CE5B-43BB-B10C457788E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78050" y="3529146"/>
            <a:ext cx="319088" cy="428625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74CE88AB-9E2D-49A1-BC8D-D76DB5FD51C8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0252" r="20464"/>
          <a:stretch/>
        </p:blipFill>
        <p:spPr>
          <a:xfrm>
            <a:off x="6718770" y="2851086"/>
            <a:ext cx="352660" cy="318846"/>
          </a:xfrm>
          <a:prstGeom prst="rect">
            <a:avLst/>
          </a:prstGeom>
        </p:spPr>
      </p:pic>
      <p:sp>
        <p:nvSpPr>
          <p:cNvPr id="227" name="Rectangle 226">
            <a:extLst>
              <a:ext uri="{FF2B5EF4-FFF2-40B4-BE49-F238E27FC236}">
                <a16:creationId xmlns:a16="http://schemas.microsoft.com/office/drawing/2014/main" id="{8DA2EC65-5B5F-EEBD-C445-55C059F33243}"/>
              </a:ext>
            </a:extLst>
          </p:cNvPr>
          <p:cNvSpPr/>
          <p:nvPr/>
        </p:nvSpPr>
        <p:spPr>
          <a:xfrm>
            <a:off x="7604587" y="3879435"/>
            <a:ext cx="1236425" cy="1024128"/>
          </a:xfrm>
          <a:prstGeom prst="rect">
            <a:avLst/>
          </a:prstGeom>
          <a:noFill/>
          <a:ln w="95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229" name="Picture 228">
            <a:extLst>
              <a:ext uri="{FF2B5EF4-FFF2-40B4-BE49-F238E27FC236}">
                <a16:creationId xmlns:a16="http://schemas.microsoft.com/office/drawing/2014/main" id="{330C480E-F7E8-EBFD-D17A-86D0009A21D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557191" y="4790962"/>
            <a:ext cx="252056" cy="168037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87A18747-81DE-553A-98D5-DB21E70A268B}"/>
              </a:ext>
            </a:extLst>
          </p:cNvPr>
          <p:cNvGrpSpPr/>
          <p:nvPr/>
        </p:nvGrpSpPr>
        <p:grpSpPr>
          <a:xfrm>
            <a:off x="7643304" y="4050951"/>
            <a:ext cx="1158991" cy="658108"/>
            <a:chOff x="6161623" y="3832060"/>
            <a:chExt cx="1158991" cy="658108"/>
          </a:xfrm>
        </p:grpSpPr>
        <p:sp>
          <p:nvSpPr>
            <p:cNvPr id="228" name="TextBox 227">
              <a:extLst>
                <a:ext uri="{FF2B5EF4-FFF2-40B4-BE49-F238E27FC236}">
                  <a16:creationId xmlns:a16="http://schemas.microsoft.com/office/drawing/2014/main" id="{38D2211C-225B-BCC4-A6E1-B42B0DEC624E}"/>
                </a:ext>
              </a:extLst>
            </p:cNvPr>
            <p:cNvSpPr txBox="1"/>
            <p:nvPr/>
          </p:nvSpPr>
          <p:spPr>
            <a:xfrm>
              <a:off x="6161623" y="4213169"/>
              <a:ext cx="1158991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ct val="90000"/>
                </a:lnSpc>
                <a:spcAft>
                  <a:spcPts val="600"/>
                </a:spcAft>
              </a:pPr>
              <a:r>
                <a:rPr lang="en-US" sz="1000">
                  <a:latin typeface="Segoe UI" panose="020B0502040204020203" pitchFamily="34" charset="0"/>
                  <a:cs typeface="Segoe UI" panose="020B0502040204020203" pitchFamily="34" charset="0"/>
                </a:rPr>
                <a:t>Outbound endpoint 10.0.0.19</a:t>
              </a:r>
            </a:p>
          </p:txBody>
        </p: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C9D66C72-92BA-B189-575F-F0F272CDA23F}"/>
                </a:ext>
              </a:extLst>
            </p:cNvPr>
            <p:cNvGrpSpPr/>
            <p:nvPr/>
          </p:nvGrpSpPr>
          <p:grpSpPr>
            <a:xfrm>
              <a:off x="6524907" y="3832060"/>
              <a:ext cx="432422" cy="295564"/>
              <a:chOff x="7388618" y="5616779"/>
              <a:chExt cx="519417" cy="497926"/>
            </a:xfrm>
          </p:grpSpPr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F52AEFD6-6F44-38CE-8E7D-DDDBD9E1B456}"/>
                  </a:ext>
                </a:extLst>
              </p:cNvPr>
              <p:cNvSpPr/>
              <p:nvPr/>
            </p:nvSpPr>
            <p:spPr>
              <a:xfrm>
                <a:off x="7546085" y="5616779"/>
                <a:ext cx="361950" cy="497926"/>
              </a:xfrm>
              <a:prstGeom prst="rect">
                <a:avLst/>
              </a:prstGeom>
              <a:noFill/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85" name="Arrow: Right 84">
                <a:extLst>
                  <a:ext uri="{FF2B5EF4-FFF2-40B4-BE49-F238E27FC236}">
                    <a16:creationId xmlns:a16="http://schemas.microsoft.com/office/drawing/2014/main" id="{C07DB96E-1CAE-83EF-E2CD-AABD6B598397}"/>
                  </a:ext>
                </a:extLst>
              </p:cNvPr>
              <p:cNvSpPr/>
              <p:nvPr/>
            </p:nvSpPr>
            <p:spPr>
              <a:xfrm flipH="1">
                <a:off x="7388618" y="5815098"/>
                <a:ext cx="361950" cy="133635"/>
              </a:xfrm>
              <a:prstGeom prst="rightArrow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234" name="Rectangle 233">
            <a:extLst>
              <a:ext uri="{FF2B5EF4-FFF2-40B4-BE49-F238E27FC236}">
                <a16:creationId xmlns:a16="http://schemas.microsoft.com/office/drawing/2014/main" id="{D9EDDA55-45CC-175D-F2DD-9BE2D426CAF0}"/>
              </a:ext>
            </a:extLst>
          </p:cNvPr>
          <p:cNvSpPr/>
          <p:nvPr/>
        </p:nvSpPr>
        <p:spPr>
          <a:xfrm>
            <a:off x="7622354" y="2673683"/>
            <a:ext cx="1236425" cy="1024128"/>
          </a:xfrm>
          <a:prstGeom prst="rect">
            <a:avLst/>
          </a:prstGeom>
          <a:noFill/>
          <a:ln w="95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EFA7435-25B5-F635-4B04-D2083AC5964B}"/>
              </a:ext>
            </a:extLst>
          </p:cNvPr>
          <p:cNvGrpSpPr/>
          <p:nvPr/>
        </p:nvGrpSpPr>
        <p:grpSpPr>
          <a:xfrm>
            <a:off x="7661071" y="2944993"/>
            <a:ext cx="1158991" cy="648230"/>
            <a:chOff x="6216329" y="2726102"/>
            <a:chExt cx="1158991" cy="648230"/>
          </a:xfrm>
        </p:grpSpPr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8A951D58-A7AD-2106-71A6-41BB4729E033}"/>
                </a:ext>
              </a:extLst>
            </p:cNvPr>
            <p:cNvGrpSpPr/>
            <p:nvPr/>
          </p:nvGrpSpPr>
          <p:grpSpPr>
            <a:xfrm>
              <a:off x="6579613" y="2726102"/>
              <a:ext cx="432422" cy="295564"/>
              <a:chOff x="7880109" y="4767796"/>
              <a:chExt cx="519417" cy="497926"/>
            </a:xfrm>
          </p:grpSpPr>
          <p:sp>
            <p:nvSpPr>
              <p:cNvPr id="81" name="Rectangle 80">
                <a:extLst>
                  <a:ext uri="{FF2B5EF4-FFF2-40B4-BE49-F238E27FC236}">
                    <a16:creationId xmlns:a16="http://schemas.microsoft.com/office/drawing/2014/main" id="{0556346D-3FDC-F1A5-D15D-0FADB99E1686}"/>
                  </a:ext>
                </a:extLst>
              </p:cNvPr>
              <p:cNvSpPr/>
              <p:nvPr/>
            </p:nvSpPr>
            <p:spPr>
              <a:xfrm>
                <a:off x="8037576" y="4767796"/>
                <a:ext cx="361950" cy="497926"/>
              </a:xfrm>
              <a:prstGeom prst="rect">
                <a:avLst/>
              </a:prstGeom>
              <a:noFill/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82" name="Arrow: Right 81">
                <a:extLst>
                  <a:ext uri="{FF2B5EF4-FFF2-40B4-BE49-F238E27FC236}">
                    <a16:creationId xmlns:a16="http://schemas.microsoft.com/office/drawing/2014/main" id="{0C6146E6-C054-28AE-3035-DA73ED80983C}"/>
                  </a:ext>
                </a:extLst>
              </p:cNvPr>
              <p:cNvSpPr/>
              <p:nvPr/>
            </p:nvSpPr>
            <p:spPr>
              <a:xfrm>
                <a:off x="7880109" y="4966115"/>
                <a:ext cx="361950" cy="133635"/>
              </a:xfrm>
              <a:prstGeom prst="rightArrow">
                <a:avLst/>
              </a:prstGeom>
              <a:solidFill>
                <a:srgbClr val="7030A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sp>
          <p:nvSpPr>
            <p:cNvPr id="235" name="TextBox 234">
              <a:extLst>
                <a:ext uri="{FF2B5EF4-FFF2-40B4-BE49-F238E27FC236}">
                  <a16:creationId xmlns:a16="http://schemas.microsoft.com/office/drawing/2014/main" id="{A0C0939A-2951-88F1-50BD-6ABAD983D26A}"/>
                </a:ext>
              </a:extLst>
            </p:cNvPr>
            <p:cNvSpPr txBox="1"/>
            <p:nvPr/>
          </p:nvSpPr>
          <p:spPr>
            <a:xfrm>
              <a:off x="6216329" y="3097333"/>
              <a:ext cx="1158991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ct val="90000"/>
                </a:lnSpc>
                <a:spcAft>
                  <a:spcPts val="600"/>
                </a:spcAft>
              </a:pPr>
              <a:r>
                <a:rPr lang="en-US" sz="1000">
                  <a:latin typeface="Segoe UI" panose="020B0502040204020203" pitchFamily="34" charset="0"/>
                  <a:cs typeface="Segoe UI" panose="020B0502040204020203" pitchFamily="34" charset="0"/>
                </a:rPr>
                <a:t>Inbound endpoint 10.0.0.8</a:t>
              </a:r>
            </a:p>
          </p:txBody>
        </p:sp>
      </p:grpSp>
      <p:pic>
        <p:nvPicPr>
          <p:cNvPr id="236" name="Picture 235">
            <a:extLst>
              <a:ext uri="{FF2B5EF4-FFF2-40B4-BE49-F238E27FC236}">
                <a16:creationId xmlns:a16="http://schemas.microsoft.com/office/drawing/2014/main" id="{A2B38E7F-00FD-361E-59F3-F5D5C8EB2A1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577813" y="2584225"/>
            <a:ext cx="252056" cy="168037"/>
          </a:xfrm>
          <a:prstGeom prst="rect">
            <a:avLst/>
          </a:prstGeom>
        </p:spPr>
      </p:pic>
      <p:pic>
        <p:nvPicPr>
          <p:cNvPr id="97" name="Picture 2" descr="Ultimate guide for Azure DNS Private resolver | by Sharmila Musunuru |  Microsoft Azure | May, 2022 | Medium">
            <a:extLst>
              <a:ext uri="{FF2B5EF4-FFF2-40B4-BE49-F238E27FC236}">
                <a16:creationId xmlns:a16="http://schemas.microsoft.com/office/drawing/2014/main" id="{124DBBA1-D972-32BB-D947-A3D78953719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787034" y="3409784"/>
            <a:ext cx="1106498" cy="993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0" name="Picture 99">
            <a:extLst>
              <a:ext uri="{FF2B5EF4-FFF2-40B4-BE49-F238E27FC236}">
                <a16:creationId xmlns:a16="http://schemas.microsoft.com/office/drawing/2014/main" id="{3E7477AE-3D55-AD4E-876B-463B5031E1D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94886" y="523253"/>
            <a:ext cx="452438" cy="452438"/>
          </a:xfrm>
          <a:prstGeom prst="rect">
            <a:avLst/>
          </a:prstGeom>
        </p:spPr>
      </p:pic>
      <p:sp>
        <p:nvSpPr>
          <p:cNvPr id="171" name="Rectangle 170">
            <a:extLst>
              <a:ext uri="{FF2B5EF4-FFF2-40B4-BE49-F238E27FC236}">
                <a16:creationId xmlns:a16="http://schemas.microsoft.com/office/drawing/2014/main" id="{91D248E0-13BE-4C2C-951B-429D7F77BBF6}"/>
              </a:ext>
            </a:extLst>
          </p:cNvPr>
          <p:cNvSpPr/>
          <p:nvPr/>
        </p:nvSpPr>
        <p:spPr bwMode="auto">
          <a:xfrm>
            <a:off x="6087901" y="385163"/>
            <a:ext cx="6232044" cy="4926938"/>
          </a:xfrm>
          <a:prstGeom prst="rect">
            <a:avLst/>
          </a:prstGeom>
          <a:noFill/>
          <a:ln w="12700">
            <a:solidFill>
              <a:schemeClr val="tx1">
                <a:lumMod val="50000"/>
                <a:lumOff val="50000"/>
              </a:schemeClr>
            </a:solidFill>
            <a:prstDash val="dash"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79259" tIns="143407" rIns="179259" bIns="143407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13927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it-IT" sz="600">
              <a:solidFill>
                <a:srgbClr val="4472C4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525CF6D1-1302-B38B-73DB-E747537711CF}"/>
              </a:ext>
            </a:extLst>
          </p:cNvPr>
          <p:cNvSpPr txBox="1"/>
          <p:nvPr/>
        </p:nvSpPr>
        <p:spPr>
          <a:xfrm>
            <a:off x="9422593" y="502583"/>
            <a:ext cx="17728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>
                <a:latin typeface="Segoe UI" panose="020B0502040204020203" pitchFamily="34" charset="0"/>
                <a:cs typeface="Segoe UI" panose="020B0502040204020203" pitchFamily="34" charset="0"/>
              </a:rPr>
              <a:t>Azure Private DNS</a:t>
            </a: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CB0DC9AA-9A40-F7A9-4438-2955E910B6C5}"/>
              </a:ext>
            </a:extLst>
          </p:cNvPr>
          <p:cNvSpPr txBox="1"/>
          <p:nvPr/>
        </p:nvSpPr>
        <p:spPr>
          <a:xfrm>
            <a:off x="7187837" y="1453596"/>
            <a:ext cx="140258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>
                <a:latin typeface="Segoe UI" panose="020B0502040204020203" pitchFamily="34" charset="0"/>
                <a:cs typeface="Segoe UI" panose="020B0502040204020203" pitchFamily="34" charset="0"/>
              </a:rPr>
              <a:t>Azure DNS</a:t>
            </a:r>
          </a:p>
        </p:txBody>
      </p:sp>
      <p:cxnSp>
        <p:nvCxnSpPr>
          <p:cNvPr id="186" name="Connector: Elbow 185">
            <a:extLst>
              <a:ext uri="{FF2B5EF4-FFF2-40B4-BE49-F238E27FC236}">
                <a16:creationId xmlns:a16="http://schemas.microsoft.com/office/drawing/2014/main" id="{E48491A6-8016-6870-41E4-840EADC2CB2D}"/>
              </a:ext>
            </a:extLst>
          </p:cNvPr>
          <p:cNvCxnSpPr>
            <a:cxnSpLocks/>
            <a:endCxn id="100" idx="2"/>
          </p:cNvCxnSpPr>
          <p:nvPr/>
        </p:nvCxnSpPr>
        <p:spPr>
          <a:xfrm rot="16200000" flipV="1">
            <a:off x="8487289" y="1709509"/>
            <a:ext cx="1467637" cy="2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0" name="Connector: Curved 9">
            <a:extLst>
              <a:ext uri="{FF2B5EF4-FFF2-40B4-BE49-F238E27FC236}">
                <a16:creationId xmlns:a16="http://schemas.microsoft.com/office/drawing/2014/main" id="{E3E965F4-B8E9-5BAC-63CC-3B945C536D6B}"/>
              </a:ext>
            </a:extLst>
          </p:cNvPr>
          <p:cNvCxnSpPr>
            <a:cxnSpLocks/>
            <a:stCxn id="227" idx="1"/>
            <a:endCxn id="70" idx="3"/>
          </p:cNvCxnSpPr>
          <p:nvPr/>
        </p:nvCxnSpPr>
        <p:spPr>
          <a:xfrm rot="10800000">
            <a:off x="3597138" y="3743460"/>
            <a:ext cx="4007448" cy="648041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prstDash val="dash"/>
            <a:headEnd type="none" w="med" len="med"/>
            <a:tailEnd type="triangle" w="lg" len="lg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14" name="Picture 2" descr="\\MAGNUM\Projects\Microsoft\Cloud Power FY12\Design\ICONS_PNG\Tower.png">
            <a:extLst>
              <a:ext uri="{FF2B5EF4-FFF2-40B4-BE49-F238E27FC236}">
                <a16:creationId xmlns:a16="http://schemas.microsoft.com/office/drawing/2014/main" id="{48A76D63-338B-8439-818D-6FE59D4991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duotone>
              <a:prstClr val="black"/>
              <a:srgbClr val="4472C4">
                <a:tint val="45000"/>
                <a:satMod val="400000"/>
              </a:srgbClr>
            </a:duotone>
          </a:blip>
          <a:stretch>
            <a:fillRect/>
          </a:stretch>
        </p:blipFill>
        <p:spPr bwMode="auto">
          <a:xfrm>
            <a:off x="1684478" y="3791055"/>
            <a:ext cx="739436" cy="739436"/>
          </a:xfrm>
          <a:prstGeom prst="rect">
            <a:avLst/>
          </a:prstGeom>
          <a:noFill/>
        </p:spPr>
      </p:pic>
      <p:cxnSp>
        <p:nvCxnSpPr>
          <p:cNvPr id="20" name="Connector: Curved 19">
            <a:extLst>
              <a:ext uri="{FF2B5EF4-FFF2-40B4-BE49-F238E27FC236}">
                <a16:creationId xmlns:a16="http://schemas.microsoft.com/office/drawing/2014/main" id="{A80C324E-2D72-D62C-FDEA-462B049242BE}"/>
              </a:ext>
            </a:extLst>
          </p:cNvPr>
          <p:cNvCxnSpPr>
            <a:cxnSpLocks/>
            <a:endCxn id="53" idx="2"/>
          </p:cNvCxnSpPr>
          <p:nvPr/>
        </p:nvCxnSpPr>
        <p:spPr>
          <a:xfrm rot="16200000" flipV="1">
            <a:off x="7720570" y="2480050"/>
            <a:ext cx="1619190" cy="657227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prstDash val="dash"/>
            <a:headEnd type="triangle" w="lg" len="lg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4" name="Connector: Curved 23">
            <a:extLst>
              <a:ext uri="{FF2B5EF4-FFF2-40B4-BE49-F238E27FC236}">
                <a16:creationId xmlns:a16="http://schemas.microsoft.com/office/drawing/2014/main" id="{8729E742-91AC-40F7-1FED-71EF9CBAD08B}"/>
              </a:ext>
            </a:extLst>
          </p:cNvPr>
          <p:cNvCxnSpPr>
            <a:cxnSpLocks/>
            <a:stCxn id="100" idx="1"/>
            <a:endCxn id="53" idx="0"/>
          </p:cNvCxnSpPr>
          <p:nvPr/>
        </p:nvCxnSpPr>
        <p:spPr>
          <a:xfrm rot="10800000" flipV="1">
            <a:off x="8201553" y="749472"/>
            <a:ext cx="793335" cy="797158"/>
          </a:xfrm>
          <a:prstGeom prst="curvedConnector2">
            <a:avLst/>
          </a:prstGeom>
          <a:ln w="19050">
            <a:solidFill>
              <a:srgbClr val="00B050"/>
            </a:solidFill>
            <a:prstDash val="dash"/>
            <a:headEnd type="triangle" w="lg" len="lg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72E64EE4-F7F4-AC57-9A92-0C878ACC2B4B}"/>
              </a:ext>
            </a:extLst>
          </p:cNvPr>
          <p:cNvSpPr txBox="1"/>
          <p:nvPr/>
        </p:nvSpPr>
        <p:spPr>
          <a:xfrm>
            <a:off x="9316350" y="870886"/>
            <a:ext cx="730347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Virtual network link</a:t>
            </a:r>
          </a:p>
        </p:txBody>
      </p:sp>
      <p:pic>
        <p:nvPicPr>
          <p:cNvPr id="104" name="Picture 2">
            <a:extLst>
              <a:ext uri="{FF2B5EF4-FFF2-40B4-BE49-F238E27FC236}">
                <a16:creationId xmlns:a16="http://schemas.microsoft.com/office/drawing/2014/main" id="{6F084D31-9F8A-FC45-4D2A-F1DCC1EF25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/>
        </p:blipFill>
        <p:spPr bwMode="auto">
          <a:xfrm>
            <a:off x="11378860" y="2576164"/>
            <a:ext cx="210018" cy="322769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32AE7708-C09E-6369-1601-259EC5148642}"/>
              </a:ext>
            </a:extLst>
          </p:cNvPr>
          <p:cNvSpPr/>
          <p:nvPr/>
        </p:nvSpPr>
        <p:spPr>
          <a:xfrm>
            <a:off x="11185809" y="2398680"/>
            <a:ext cx="1033139" cy="657049"/>
          </a:xfrm>
          <a:prstGeom prst="rect">
            <a:avLst/>
          </a:prstGeom>
          <a:noFill/>
          <a:ln w="12700">
            <a:prstDash val="sysDash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179191" tIns="143354" rIns="179191" bIns="143354" numCol="1" spcCol="0" rtlCol="0" fromWordArt="0" anchor="t" anchorCtr="1" forceAA="0" compatLnSpc="1">
            <a:prstTxWarp prst="textNoShape">
              <a:avLst/>
            </a:prstTxWarp>
            <a:noAutofit/>
          </a:bodyPr>
          <a:lstStyle/>
          <a:p>
            <a:pPr algn="ctr" defTabSz="913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00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A796B1F-596E-F0FA-6698-35EF17BF4F2F}"/>
              </a:ext>
            </a:extLst>
          </p:cNvPr>
          <p:cNvSpPr txBox="1"/>
          <p:nvPr/>
        </p:nvSpPr>
        <p:spPr>
          <a:xfrm>
            <a:off x="11576726" y="2503215"/>
            <a:ext cx="602477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Spoke 1</a:t>
            </a:r>
          </a:p>
        </p:txBody>
      </p:sp>
      <p:pic>
        <p:nvPicPr>
          <p:cNvPr id="119" name="Picture 2">
            <a:extLst>
              <a:ext uri="{FF2B5EF4-FFF2-40B4-BE49-F238E27FC236}">
                <a16:creationId xmlns:a16="http://schemas.microsoft.com/office/drawing/2014/main" id="{EDB259B1-4DFA-DD8D-17C0-6E35929D9E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/>
        </p:blipFill>
        <p:spPr bwMode="auto">
          <a:xfrm>
            <a:off x="10985427" y="3447192"/>
            <a:ext cx="210018" cy="322769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21" name="Rectangle 120">
            <a:extLst>
              <a:ext uri="{FF2B5EF4-FFF2-40B4-BE49-F238E27FC236}">
                <a16:creationId xmlns:a16="http://schemas.microsoft.com/office/drawing/2014/main" id="{7662CB08-B8AB-DAC5-02B7-60A22CBD8B5B}"/>
              </a:ext>
            </a:extLst>
          </p:cNvPr>
          <p:cNvSpPr/>
          <p:nvPr/>
        </p:nvSpPr>
        <p:spPr>
          <a:xfrm>
            <a:off x="10740128" y="3269708"/>
            <a:ext cx="1105204" cy="657049"/>
          </a:xfrm>
          <a:prstGeom prst="rect">
            <a:avLst/>
          </a:prstGeom>
          <a:noFill/>
          <a:ln w="12700">
            <a:prstDash val="sysDash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179191" tIns="143354" rIns="179191" bIns="143354" numCol="1" spcCol="0" rtlCol="0" fromWordArt="0" anchor="t" anchorCtr="1" forceAA="0" compatLnSpc="1">
            <a:prstTxWarp prst="textNoShape">
              <a:avLst/>
            </a:prstTxWarp>
            <a:noAutofit/>
          </a:bodyPr>
          <a:lstStyle/>
          <a:p>
            <a:pPr algn="ctr" defTabSz="913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00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FDD7A3F2-38D8-DF11-4ED6-4178DAF4072B}"/>
              </a:ext>
            </a:extLst>
          </p:cNvPr>
          <p:cNvSpPr txBox="1"/>
          <p:nvPr/>
        </p:nvSpPr>
        <p:spPr>
          <a:xfrm>
            <a:off x="11183293" y="3374243"/>
            <a:ext cx="602477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Spoke 2</a:t>
            </a:r>
          </a:p>
        </p:txBody>
      </p:sp>
      <p:cxnSp>
        <p:nvCxnSpPr>
          <p:cNvPr id="9" name="Connector: Curved 8">
            <a:extLst>
              <a:ext uri="{FF2B5EF4-FFF2-40B4-BE49-F238E27FC236}">
                <a16:creationId xmlns:a16="http://schemas.microsoft.com/office/drawing/2014/main" id="{18E92CC4-1B5C-6BDD-5DD8-44F1D9E856EB}"/>
              </a:ext>
            </a:extLst>
          </p:cNvPr>
          <p:cNvCxnSpPr>
            <a:cxnSpLocks/>
            <a:endCxn id="97" idx="2"/>
          </p:cNvCxnSpPr>
          <p:nvPr/>
        </p:nvCxnSpPr>
        <p:spPr>
          <a:xfrm flipV="1">
            <a:off x="8876739" y="4403144"/>
            <a:ext cx="463545" cy="167416"/>
          </a:xfrm>
          <a:prstGeom prst="curvedConnector2">
            <a:avLst/>
          </a:prstGeom>
          <a:ln w="190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6" name="Connector: Elbow 25">
            <a:extLst>
              <a:ext uri="{FF2B5EF4-FFF2-40B4-BE49-F238E27FC236}">
                <a16:creationId xmlns:a16="http://schemas.microsoft.com/office/drawing/2014/main" id="{20DF6961-9A1B-F524-A18D-490875D7BEDF}"/>
              </a:ext>
            </a:extLst>
          </p:cNvPr>
          <p:cNvCxnSpPr>
            <a:cxnSpLocks/>
          </p:cNvCxnSpPr>
          <p:nvPr/>
        </p:nvCxnSpPr>
        <p:spPr>
          <a:xfrm>
            <a:off x="8992883" y="2452198"/>
            <a:ext cx="232230" cy="1044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36875548-8C35-EE31-6A7D-4DD2295B06CB}"/>
              </a:ext>
            </a:extLst>
          </p:cNvPr>
          <p:cNvGrpSpPr/>
          <p:nvPr/>
        </p:nvGrpSpPr>
        <p:grpSpPr>
          <a:xfrm>
            <a:off x="9268286" y="5634167"/>
            <a:ext cx="239713" cy="152400"/>
            <a:chOff x="8591550" y="2535238"/>
            <a:chExt cx="239713" cy="152400"/>
          </a:xfrm>
        </p:grpSpPr>
        <p:sp>
          <p:nvSpPr>
            <p:cNvPr id="114" name="AutoShape 3">
              <a:extLst>
                <a:ext uri="{FF2B5EF4-FFF2-40B4-BE49-F238E27FC236}">
                  <a16:creationId xmlns:a16="http://schemas.microsoft.com/office/drawing/2014/main" id="{5CA4908E-0FE9-240B-6DB4-9132C8E2DA49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8591550" y="2535238"/>
              <a:ext cx="239713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/>
            </a:p>
          </p:txBody>
        </p:sp>
        <p:sp>
          <p:nvSpPr>
            <p:cNvPr id="115" name="Rectangle 5">
              <a:extLst>
                <a:ext uri="{FF2B5EF4-FFF2-40B4-BE49-F238E27FC236}">
                  <a16:creationId xmlns:a16="http://schemas.microsoft.com/office/drawing/2014/main" id="{FF30DC0F-4846-11B8-BA58-01ECE52472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99488" y="2544763"/>
              <a:ext cx="223838" cy="1349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16" name="Rectangle 6">
              <a:extLst>
                <a:ext uri="{FF2B5EF4-FFF2-40B4-BE49-F238E27FC236}">
                  <a16:creationId xmlns:a16="http://schemas.microsoft.com/office/drawing/2014/main" id="{7E671714-B138-DC7E-7A68-500F2AA8F3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99488" y="2544763"/>
              <a:ext cx="223838" cy="134938"/>
            </a:xfrm>
            <a:prstGeom prst="rect">
              <a:avLst/>
            </a:prstGeom>
            <a:noFill/>
            <a:ln w="9525" cap="sq">
              <a:solidFill>
                <a:srgbClr val="59595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0" name="Rectangle 7">
              <a:extLst>
                <a:ext uri="{FF2B5EF4-FFF2-40B4-BE49-F238E27FC236}">
                  <a16:creationId xmlns:a16="http://schemas.microsoft.com/office/drawing/2014/main" id="{870BF102-4F55-521E-4E3B-B0F2EDDAE7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28063" y="2624138"/>
              <a:ext cx="33338" cy="2381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8" name="Oval 9">
              <a:extLst>
                <a:ext uri="{FF2B5EF4-FFF2-40B4-BE49-F238E27FC236}">
                  <a16:creationId xmlns:a16="http://schemas.microsoft.com/office/drawing/2014/main" id="{7DF7F314-3D17-57CC-3AD7-B7EC244D1C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3938" y="2597151"/>
              <a:ext cx="28575" cy="33338"/>
            </a:xfrm>
            <a:prstGeom prst="ellipse">
              <a:avLst/>
            </a:prstGeom>
            <a:solidFill>
              <a:srgbClr val="59595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9" name="Oval 10">
              <a:extLst>
                <a:ext uri="{FF2B5EF4-FFF2-40B4-BE49-F238E27FC236}">
                  <a16:creationId xmlns:a16="http://schemas.microsoft.com/office/drawing/2014/main" id="{E8B00AE9-8F77-2502-64A1-69460029BC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8700" y="2606676"/>
              <a:ext cx="28575" cy="31750"/>
            </a:xfrm>
            <a:prstGeom prst="ellipse">
              <a:avLst/>
            </a:prstGeom>
            <a:solidFill>
              <a:srgbClr val="59595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30" name="Oval 11">
              <a:extLst>
                <a:ext uri="{FF2B5EF4-FFF2-40B4-BE49-F238E27FC236}">
                  <a16:creationId xmlns:a16="http://schemas.microsoft.com/office/drawing/2014/main" id="{B605F613-3686-7E86-AC7E-C675278239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10600" y="2606676"/>
              <a:ext cx="28575" cy="31750"/>
            </a:xfrm>
            <a:prstGeom prst="ellipse">
              <a:avLst/>
            </a:prstGeom>
            <a:solidFill>
              <a:srgbClr val="59595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31" name="Oval 12">
              <a:extLst>
                <a:ext uri="{FF2B5EF4-FFF2-40B4-BE49-F238E27FC236}">
                  <a16:creationId xmlns:a16="http://schemas.microsoft.com/office/drawing/2014/main" id="{E78F0A4D-DC54-0000-AD35-7069A0FAEA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15363" y="2597151"/>
              <a:ext cx="28575" cy="33338"/>
            </a:xfrm>
            <a:prstGeom prst="ellipse">
              <a:avLst/>
            </a:prstGeom>
            <a:solidFill>
              <a:srgbClr val="59595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32" name="Rectangle 13">
              <a:extLst>
                <a:ext uri="{FF2B5EF4-FFF2-40B4-BE49-F238E27FC236}">
                  <a16:creationId xmlns:a16="http://schemas.microsoft.com/office/drawing/2014/main" id="{230E387B-544C-46BD-C6F6-3728F8301F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24888" y="2598738"/>
              <a:ext cx="38100" cy="41275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33" name="Rectangle 14">
              <a:extLst>
                <a:ext uri="{FF2B5EF4-FFF2-40B4-BE49-F238E27FC236}">
                  <a16:creationId xmlns:a16="http://schemas.microsoft.com/office/drawing/2014/main" id="{F9640402-80D3-0D03-F0AE-64AA0FDA1E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28063" y="2614613"/>
              <a:ext cx="33338" cy="238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34" name="Oval 15">
              <a:extLst>
                <a:ext uri="{FF2B5EF4-FFF2-40B4-BE49-F238E27FC236}">
                  <a16:creationId xmlns:a16="http://schemas.microsoft.com/office/drawing/2014/main" id="{0D7600B0-F5E0-8CDF-63EF-DE5BAD376E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2350" y="2624138"/>
              <a:ext cx="4763" cy="6350"/>
            </a:xfrm>
            <a:prstGeom prst="ellipse">
              <a:avLst/>
            </a:prstGeom>
            <a:solidFill>
              <a:srgbClr val="59595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35" name="Rectangle 16">
              <a:extLst>
                <a:ext uri="{FF2B5EF4-FFF2-40B4-BE49-F238E27FC236}">
                  <a16:creationId xmlns:a16="http://schemas.microsoft.com/office/drawing/2014/main" id="{94024C32-957F-F865-2E3A-808357089C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85213" y="2560638"/>
              <a:ext cx="117475" cy="476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36" name="Rectangle 17">
              <a:extLst>
                <a:ext uri="{FF2B5EF4-FFF2-40B4-BE49-F238E27FC236}">
                  <a16:creationId xmlns:a16="http://schemas.microsoft.com/office/drawing/2014/main" id="{0D002AEF-F41D-1C33-1AC4-59872BFFCB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85213" y="2589213"/>
              <a:ext cx="25400" cy="476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37" name="Rectangle 18">
              <a:extLst>
                <a:ext uri="{FF2B5EF4-FFF2-40B4-BE49-F238E27FC236}">
                  <a16:creationId xmlns:a16="http://schemas.microsoft.com/office/drawing/2014/main" id="{C47E319B-4B93-1C30-6D9B-891F509D5A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20138" y="2589213"/>
              <a:ext cx="85725" cy="476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38" name="Rectangle 19">
              <a:extLst>
                <a:ext uri="{FF2B5EF4-FFF2-40B4-BE49-F238E27FC236}">
                  <a16:creationId xmlns:a16="http://schemas.microsoft.com/office/drawing/2014/main" id="{85948C46-7286-5323-4A00-B2F0420E12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85213" y="2616201"/>
              <a:ext cx="76200" cy="476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39" name="Rectangle 20">
              <a:extLst>
                <a:ext uri="{FF2B5EF4-FFF2-40B4-BE49-F238E27FC236}">
                  <a16:creationId xmlns:a16="http://schemas.microsoft.com/office/drawing/2014/main" id="{161991F1-A640-3F9A-0421-21DD4B7DBE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70938" y="2616201"/>
              <a:ext cx="42863" cy="476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40" name="Freeform 21">
              <a:extLst>
                <a:ext uri="{FF2B5EF4-FFF2-40B4-BE49-F238E27FC236}">
                  <a16:creationId xmlns:a16="http://schemas.microsoft.com/office/drawing/2014/main" id="{41AFA980-9C96-A170-0E28-EB740D322E48}"/>
                </a:ext>
              </a:extLst>
            </p:cNvPr>
            <p:cNvSpPr>
              <a:spLocks/>
            </p:cNvSpPr>
            <p:nvPr/>
          </p:nvSpPr>
          <p:spPr bwMode="auto">
            <a:xfrm>
              <a:off x="8688388" y="2620963"/>
              <a:ext cx="111125" cy="58738"/>
            </a:xfrm>
            <a:custGeom>
              <a:avLst/>
              <a:gdLst>
                <a:gd name="T0" fmla="*/ 0 w 70"/>
                <a:gd name="T1" fmla="*/ 23 h 37"/>
                <a:gd name="T2" fmla="*/ 8 w 70"/>
                <a:gd name="T3" fmla="*/ 12 h 37"/>
                <a:gd name="T4" fmla="*/ 21 w 70"/>
                <a:gd name="T5" fmla="*/ 14 h 37"/>
                <a:gd name="T6" fmla="*/ 26 w 70"/>
                <a:gd name="T7" fmla="*/ 0 h 37"/>
                <a:gd name="T8" fmla="*/ 20 w 70"/>
                <a:gd name="T9" fmla="*/ 24 h 37"/>
                <a:gd name="T10" fmla="*/ 28 w 70"/>
                <a:gd name="T11" fmla="*/ 19 h 37"/>
                <a:gd name="T12" fmla="*/ 30 w 70"/>
                <a:gd name="T13" fmla="*/ 27 h 37"/>
                <a:gd name="T14" fmla="*/ 42 w 70"/>
                <a:gd name="T15" fmla="*/ 16 h 37"/>
                <a:gd name="T16" fmla="*/ 46 w 70"/>
                <a:gd name="T17" fmla="*/ 23 h 37"/>
                <a:gd name="T18" fmla="*/ 51 w 70"/>
                <a:gd name="T19" fmla="*/ 23 h 37"/>
                <a:gd name="T20" fmla="*/ 70 w 70"/>
                <a:gd name="T21" fmla="*/ 23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" h="37">
                  <a:moveTo>
                    <a:pt x="0" y="23"/>
                  </a:moveTo>
                  <a:cubicBezTo>
                    <a:pt x="2" y="12"/>
                    <a:pt x="5" y="12"/>
                    <a:pt x="8" y="12"/>
                  </a:cubicBezTo>
                  <a:cubicBezTo>
                    <a:pt x="13" y="14"/>
                    <a:pt x="17" y="18"/>
                    <a:pt x="21" y="14"/>
                  </a:cubicBezTo>
                  <a:cubicBezTo>
                    <a:pt x="24" y="10"/>
                    <a:pt x="26" y="1"/>
                    <a:pt x="26" y="0"/>
                  </a:cubicBezTo>
                  <a:cubicBezTo>
                    <a:pt x="26" y="0"/>
                    <a:pt x="20" y="20"/>
                    <a:pt x="20" y="24"/>
                  </a:cubicBezTo>
                  <a:cubicBezTo>
                    <a:pt x="21" y="29"/>
                    <a:pt x="26" y="19"/>
                    <a:pt x="28" y="19"/>
                  </a:cubicBezTo>
                  <a:cubicBezTo>
                    <a:pt x="30" y="18"/>
                    <a:pt x="29" y="26"/>
                    <a:pt x="30" y="27"/>
                  </a:cubicBezTo>
                  <a:cubicBezTo>
                    <a:pt x="32" y="28"/>
                    <a:pt x="38" y="14"/>
                    <a:pt x="42" y="16"/>
                  </a:cubicBezTo>
                  <a:cubicBezTo>
                    <a:pt x="44" y="17"/>
                    <a:pt x="45" y="21"/>
                    <a:pt x="46" y="23"/>
                  </a:cubicBezTo>
                  <a:cubicBezTo>
                    <a:pt x="48" y="25"/>
                    <a:pt x="50" y="23"/>
                    <a:pt x="51" y="23"/>
                  </a:cubicBezTo>
                  <a:cubicBezTo>
                    <a:pt x="54" y="23"/>
                    <a:pt x="55" y="37"/>
                    <a:pt x="70" y="23"/>
                  </a:cubicBezTo>
                </a:path>
              </a:pathLst>
            </a:custGeom>
            <a:noFill/>
            <a:ln w="9525" cap="rnd">
              <a:solidFill>
                <a:srgbClr val="59595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grpSp>
        <p:nvGrpSpPr>
          <p:cNvPr id="141" name="Group 140">
            <a:extLst>
              <a:ext uri="{FF2B5EF4-FFF2-40B4-BE49-F238E27FC236}">
                <a16:creationId xmlns:a16="http://schemas.microsoft.com/office/drawing/2014/main" id="{8EA31030-0B55-BC4F-0A2F-3041E11D3AE8}"/>
              </a:ext>
            </a:extLst>
          </p:cNvPr>
          <p:cNvGrpSpPr/>
          <p:nvPr/>
        </p:nvGrpSpPr>
        <p:grpSpPr>
          <a:xfrm>
            <a:off x="9420686" y="5786567"/>
            <a:ext cx="239713" cy="152400"/>
            <a:chOff x="8591550" y="2535238"/>
            <a:chExt cx="239713" cy="152400"/>
          </a:xfrm>
        </p:grpSpPr>
        <p:sp>
          <p:nvSpPr>
            <p:cNvPr id="142" name="AutoShape 3">
              <a:extLst>
                <a:ext uri="{FF2B5EF4-FFF2-40B4-BE49-F238E27FC236}">
                  <a16:creationId xmlns:a16="http://schemas.microsoft.com/office/drawing/2014/main" id="{36932CD7-D1ED-F5CB-B4F1-FE41E25CF31F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8591550" y="2535238"/>
              <a:ext cx="239713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/>
            </a:p>
          </p:txBody>
        </p:sp>
        <p:sp>
          <p:nvSpPr>
            <p:cNvPr id="143" name="Rectangle 5">
              <a:extLst>
                <a:ext uri="{FF2B5EF4-FFF2-40B4-BE49-F238E27FC236}">
                  <a16:creationId xmlns:a16="http://schemas.microsoft.com/office/drawing/2014/main" id="{74746FBD-08A9-8793-C113-8CD6FDDD79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99488" y="2544763"/>
              <a:ext cx="223838" cy="1349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44" name="Rectangle 6">
              <a:extLst>
                <a:ext uri="{FF2B5EF4-FFF2-40B4-BE49-F238E27FC236}">
                  <a16:creationId xmlns:a16="http://schemas.microsoft.com/office/drawing/2014/main" id="{E7244965-1308-05EA-6BC4-07EAF38B58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99488" y="2544763"/>
              <a:ext cx="223838" cy="134938"/>
            </a:xfrm>
            <a:prstGeom prst="rect">
              <a:avLst/>
            </a:prstGeom>
            <a:noFill/>
            <a:ln w="9525" cap="sq">
              <a:solidFill>
                <a:srgbClr val="59595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45" name="Rectangle 7">
              <a:extLst>
                <a:ext uri="{FF2B5EF4-FFF2-40B4-BE49-F238E27FC236}">
                  <a16:creationId xmlns:a16="http://schemas.microsoft.com/office/drawing/2014/main" id="{36D35780-70B2-A5A6-87C1-F5A092461A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28063" y="2624138"/>
              <a:ext cx="33338" cy="2381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46" name="Oval 9">
              <a:extLst>
                <a:ext uri="{FF2B5EF4-FFF2-40B4-BE49-F238E27FC236}">
                  <a16:creationId xmlns:a16="http://schemas.microsoft.com/office/drawing/2014/main" id="{77586B47-0AA1-B967-6E88-3E6B94A385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3938" y="2597151"/>
              <a:ext cx="28575" cy="33338"/>
            </a:xfrm>
            <a:prstGeom prst="ellipse">
              <a:avLst/>
            </a:prstGeom>
            <a:solidFill>
              <a:srgbClr val="59595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47" name="Oval 10">
              <a:extLst>
                <a:ext uri="{FF2B5EF4-FFF2-40B4-BE49-F238E27FC236}">
                  <a16:creationId xmlns:a16="http://schemas.microsoft.com/office/drawing/2014/main" id="{50DCC58F-8995-279C-8F47-12D6BDF77D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8700" y="2606676"/>
              <a:ext cx="28575" cy="31750"/>
            </a:xfrm>
            <a:prstGeom prst="ellipse">
              <a:avLst/>
            </a:prstGeom>
            <a:solidFill>
              <a:srgbClr val="59595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48" name="Oval 11">
              <a:extLst>
                <a:ext uri="{FF2B5EF4-FFF2-40B4-BE49-F238E27FC236}">
                  <a16:creationId xmlns:a16="http://schemas.microsoft.com/office/drawing/2014/main" id="{FFE50F31-D3E3-C3E7-16ED-4C99785172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10600" y="2606676"/>
              <a:ext cx="28575" cy="31750"/>
            </a:xfrm>
            <a:prstGeom prst="ellipse">
              <a:avLst/>
            </a:prstGeom>
            <a:solidFill>
              <a:srgbClr val="59595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49" name="Oval 12">
              <a:extLst>
                <a:ext uri="{FF2B5EF4-FFF2-40B4-BE49-F238E27FC236}">
                  <a16:creationId xmlns:a16="http://schemas.microsoft.com/office/drawing/2014/main" id="{E58333C3-354A-75B3-EF78-099A3A54FB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15363" y="2597151"/>
              <a:ext cx="28575" cy="33338"/>
            </a:xfrm>
            <a:prstGeom prst="ellipse">
              <a:avLst/>
            </a:prstGeom>
            <a:solidFill>
              <a:srgbClr val="59595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50" name="Rectangle 13">
              <a:extLst>
                <a:ext uri="{FF2B5EF4-FFF2-40B4-BE49-F238E27FC236}">
                  <a16:creationId xmlns:a16="http://schemas.microsoft.com/office/drawing/2014/main" id="{C71A8A05-F7A0-7584-2246-A6BE69AC07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24888" y="2598738"/>
              <a:ext cx="38100" cy="41275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51" name="Rectangle 14">
              <a:extLst>
                <a:ext uri="{FF2B5EF4-FFF2-40B4-BE49-F238E27FC236}">
                  <a16:creationId xmlns:a16="http://schemas.microsoft.com/office/drawing/2014/main" id="{1C4AAD4B-E01C-8F1D-DE94-30A61C72A8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28063" y="2614613"/>
              <a:ext cx="33338" cy="238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52" name="Oval 15">
              <a:extLst>
                <a:ext uri="{FF2B5EF4-FFF2-40B4-BE49-F238E27FC236}">
                  <a16:creationId xmlns:a16="http://schemas.microsoft.com/office/drawing/2014/main" id="{845409DB-C8D6-F13F-F984-322F9ABFC6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2350" y="2624138"/>
              <a:ext cx="4763" cy="6350"/>
            </a:xfrm>
            <a:prstGeom prst="ellipse">
              <a:avLst/>
            </a:prstGeom>
            <a:solidFill>
              <a:srgbClr val="59595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53" name="Rectangle 16">
              <a:extLst>
                <a:ext uri="{FF2B5EF4-FFF2-40B4-BE49-F238E27FC236}">
                  <a16:creationId xmlns:a16="http://schemas.microsoft.com/office/drawing/2014/main" id="{F4DC6E50-6966-5443-535A-7F9E9043FF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85213" y="2560638"/>
              <a:ext cx="117475" cy="476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54" name="Rectangle 17">
              <a:extLst>
                <a:ext uri="{FF2B5EF4-FFF2-40B4-BE49-F238E27FC236}">
                  <a16:creationId xmlns:a16="http://schemas.microsoft.com/office/drawing/2014/main" id="{703E5BA5-E456-BD0F-845B-E32D992E9A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85213" y="2589213"/>
              <a:ext cx="25400" cy="476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55" name="Rectangle 18">
              <a:extLst>
                <a:ext uri="{FF2B5EF4-FFF2-40B4-BE49-F238E27FC236}">
                  <a16:creationId xmlns:a16="http://schemas.microsoft.com/office/drawing/2014/main" id="{39502449-DA24-6D4F-A0F5-42283C2B4A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20138" y="2589213"/>
              <a:ext cx="85725" cy="476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56" name="Rectangle 19">
              <a:extLst>
                <a:ext uri="{FF2B5EF4-FFF2-40B4-BE49-F238E27FC236}">
                  <a16:creationId xmlns:a16="http://schemas.microsoft.com/office/drawing/2014/main" id="{2E081AE2-1E37-65E3-B02E-188F0B6F9C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85213" y="2616201"/>
              <a:ext cx="76200" cy="476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57" name="Rectangle 20">
              <a:extLst>
                <a:ext uri="{FF2B5EF4-FFF2-40B4-BE49-F238E27FC236}">
                  <a16:creationId xmlns:a16="http://schemas.microsoft.com/office/drawing/2014/main" id="{F98C3D2C-342C-06A9-39BF-6262C0B894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70938" y="2616201"/>
              <a:ext cx="42863" cy="476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58" name="Freeform 21">
              <a:extLst>
                <a:ext uri="{FF2B5EF4-FFF2-40B4-BE49-F238E27FC236}">
                  <a16:creationId xmlns:a16="http://schemas.microsoft.com/office/drawing/2014/main" id="{E2ABE647-3CF8-732A-13EA-836EDFBB87A7}"/>
                </a:ext>
              </a:extLst>
            </p:cNvPr>
            <p:cNvSpPr>
              <a:spLocks/>
            </p:cNvSpPr>
            <p:nvPr/>
          </p:nvSpPr>
          <p:spPr bwMode="auto">
            <a:xfrm>
              <a:off x="8688388" y="2620963"/>
              <a:ext cx="111125" cy="58738"/>
            </a:xfrm>
            <a:custGeom>
              <a:avLst/>
              <a:gdLst>
                <a:gd name="T0" fmla="*/ 0 w 70"/>
                <a:gd name="T1" fmla="*/ 23 h 37"/>
                <a:gd name="T2" fmla="*/ 8 w 70"/>
                <a:gd name="T3" fmla="*/ 12 h 37"/>
                <a:gd name="T4" fmla="*/ 21 w 70"/>
                <a:gd name="T5" fmla="*/ 14 h 37"/>
                <a:gd name="T6" fmla="*/ 26 w 70"/>
                <a:gd name="T7" fmla="*/ 0 h 37"/>
                <a:gd name="T8" fmla="*/ 20 w 70"/>
                <a:gd name="T9" fmla="*/ 24 h 37"/>
                <a:gd name="T10" fmla="*/ 28 w 70"/>
                <a:gd name="T11" fmla="*/ 19 h 37"/>
                <a:gd name="T12" fmla="*/ 30 w 70"/>
                <a:gd name="T13" fmla="*/ 27 h 37"/>
                <a:gd name="T14" fmla="*/ 42 w 70"/>
                <a:gd name="T15" fmla="*/ 16 h 37"/>
                <a:gd name="T16" fmla="*/ 46 w 70"/>
                <a:gd name="T17" fmla="*/ 23 h 37"/>
                <a:gd name="T18" fmla="*/ 51 w 70"/>
                <a:gd name="T19" fmla="*/ 23 h 37"/>
                <a:gd name="T20" fmla="*/ 70 w 70"/>
                <a:gd name="T21" fmla="*/ 23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" h="37">
                  <a:moveTo>
                    <a:pt x="0" y="23"/>
                  </a:moveTo>
                  <a:cubicBezTo>
                    <a:pt x="2" y="12"/>
                    <a:pt x="5" y="12"/>
                    <a:pt x="8" y="12"/>
                  </a:cubicBezTo>
                  <a:cubicBezTo>
                    <a:pt x="13" y="14"/>
                    <a:pt x="17" y="18"/>
                    <a:pt x="21" y="14"/>
                  </a:cubicBezTo>
                  <a:cubicBezTo>
                    <a:pt x="24" y="10"/>
                    <a:pt x="26" y="1"/>
                    <a:pt x="26" y="0"/>
                  </a:cubicBezTo>
                  <a:cubicBezTo>
                    <a:pt x="26" y="0"/>
                    <a:pt x="20" y="20"/>
                    <a:pt x="20" y="24"/>
                  </a:cubicBezTo>
                  <a:cubicBezTo>
                    <a:pt x="21" y="29"/>
                    <a:pt x="26" y="19"/>
                    <a:pt x="28" y="19"/>
                  </a:cubicBezTo>
                  <a:cubicBezTo>
                    <a:pt x="30" y="18"/>
                    <a:pt x="29" y="26"/>
                    <a:pt x="30" y="27"/>
                  </a:cubicBezTo>
                  <a:cubicBezTo>
                    <a:pt x="32" y="28"/>
                    <a:pt x="38" y="14"/>
                    <a:pt x="42" y="16"/>
                  </a:cubicBezTo>
                  <a:cubicBezTo>
                    <a:pt x="44" y="17"/>
                    <a:pt x="45" y="21"/>
                    <a:pt x="46" y="23"/>
                  </a:cubicBezTo>
                  <a:cubicBezTo>
                    <a:pt x="48" y="25"/>
                    <a:pt x="50" y="23"/>
                    <a:pt x="51" y="23"/>
                  </a:cubicBezTo>
                  <a:cubicBezTo>
                    <a:pt x="54" y="23"/>
                    <a:pt x="55" y="37"/>
                    <a:pt x="70" y="23"/>
                  </a:cubicBezTo>
                </a:path>
              </a:pathLst>
            </a:custGeom>
            <a:noFill/>
            <a:ln w="9525" cap="rnd">
              <a:solidFill>
                <a:srgbClr val="59595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66EEA200-BC3E-AAFC-0A4E-68CBF7B90216}"/>
              </a:ext>
            </a:extLst>
          </p:cNvPr>
          <p:cNvGrpSpPr/>
          <p:nvPr/>
        </p:nvGrpSpPr>
        <p:grpSpPr>
          <a:xfrm>
            <a:off x="9573086" y="5938967"/>
            <a:ext cx="239713" cy="152400"/>
            <a:chOff x="8591550" y="2535238"/>
            <a:chExt cx="239713" cy="152400"/>
          </a:xfrm>
        </p:grpSpPr>
        <p:sp>
          <p:nvSpPr>
            <p:cNvPr id="161" name="AutoShape 3">
              <a:extLst>
                <a:ext uri="{FF2B5EF4-FFF2-40B4-BE49-F238E27FC236}">
                  <a16:creationId xmlns:a16="http://schemas.microsoft.com/office/drawing/2014/main" id="{9FD90DDE-E6CD-7999-C44D-F0CC42371B8F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8591550" y="2535238"/>
              <a:ext cx="239713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/>
            </a:p>
          </p:txBody>
        </p:sp>
        <p:sp>
          <p:nvSpPr>
            <p:cNvPr id="162" name="Rectangle 5">
              <a:extLst>
                <a:ext uri="{FF2B5EF4-FFF2-40B4-BE49-F238E27FC236}">
                  <a16:creationId xmlns:a16="http://schemas.microsoft.com/office/drawing/2014/main" id="{F847E452-F7B3-0A2E-9AD7-17938B272E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99488" y="2544763"/>
              <a:ext cx="223838" cy="1349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63" name="Rectangle 6">
              <a:extLst>
                <a:ext uri="{FF2B5EF4-FFF2-40B4-BE49-F238E27FC236}">
                  <a16:creationId xmlns:a16="http://schemas.microsoft.com/office/drawing/2014/main" id="{524C72BD-E5DD-4289-B5F8-C2D0F6ECCA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99488" y="2544763"/>
              <a:ext cx="223838" cy="134938"/>
            </a:xfrm>
            <a:prstGeom prst="rect">
              <a:avLst/>
            </a:prstGeom>
            <a:noFill/>
            <a:ln w="9525" cap="sq">
              <a:solidFill>
                <a:srgbClr val="59595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64" name="Rectangle 7">
              <a:extLst>
                <a:ext uri="{FF2B5EF4-FFF2-40B4-BE49-F238E27FC236}">
                  <a16:creationId xmlns:a16="http://schemas.microsoft.com/office/drawing/2014/main" id="{FE4357DD-01ED-3E96-70FA-2047E6A822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28063" y="2624138"/>
              <a:ext cx="33338" cy="2381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65" name="Oval 9">
              <a:extLst>
                <a:ext uri="{FF2B5EF4-FFF2-40B4-BE49-F238E27FC236}">
                  <a16:creationId xmlns:a16="http://schemas.microsoft.com/office/drawing/2014/main" id="{8E423B81-AE79-FA79-022B-648AE15107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3938" y="2597151"/>
              <a:ext cx="28575" cy="33338"/>
            </a:xfrm>
            <a:prstGeom prst="ellipse">
              <a:avLst/>
            </a:prstGeom>
            <a:solidFill>
              <a:srgbClr val="59595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66" name="Oval 10">
              <a:extLst>
                <a:ext uri="{FF2B5EF4-FFF2-40B4-BE49-F238E27FC236}">
                  <a16:creationId xmlns:a16="http://schemas.microsoft.com/office/drawing/2014/main" id="{C28E6930-915E-CEB0-99B4-9ECCE2C857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8700" y="2606676"/>
              <a:ext cx="28575" cy="31750"/>
            </a:xfrm>
            <a:prstGeom prst="ellipse">
              <a:avLst/>
            </a:prstGeom>
            <a:solidFill>
              <a:srgbClr val="59595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67" name="Oval 11">
              <a:extLst>
                <a:ext uri="{FF2B5EF4-FFF2-40B4-BE49-F238E27FC236}">
                  <a16:creationId xmlns:a16="http://schemas.microsoft.com/office/drawing/2014/main" id="{8EAEF01C-359A-4EB1-559F-A8B7786B4E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10600" y="2606676"/>
              <a:ext cx="28575" cy="31750"/>
            </a:xfrm>
            <a:prstGeom prst="ellipse">
              <a:avLst/>
            </a:prstGeom>
            <a:solidFill>
              <a:srgbClr val="59595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68" name="Oval 12">
              <a:extLst>
                <a:ext uri="{FF2B5EF4-FFF2-40B4-BE49-F238E27FC236}">
                  <a16:creationId xmlns:a16="http://schemas.microsoft.com/office/drawing/2014/main" id="{55DBFAD6-3003-11C8-2024-737465B426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15363" y="2597151"/>
              <a:ext cx="28575" cy="33338"/>
            </a:xfrm>
            <a:prstGeom prst="ellipse">
              <a:avLst/>
            </a:prstGeom>
            <a:solidFill>
              <a:srgbClr val="59595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69" name="Rectangle 13">
              <a:extLst>
                <a:ext uri="{FF2B5EF4-FFF2-40B4-BE49-F238E27FC236}">
                  <a16:creationId xmlns:a16="http://schemas.microsoft.com/office/drawing/2014/main" id="{A0BC498D-5D3A-8BC4-D864-360FE2FFC3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24888" y="2598738"/>
              <a:ext cx="38100" cy="41275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73" name="Rectangle 14">
              <a:extLst>
                <a:ext uri="{FF2B5EF4-FFF2-40B4-BE49-F238E27FC236}">
                  <a16:creationId xmlns:a16="http://schemas.microsoft.com/office/drawing/2014/main" id="{2651EE3E-A175-4D0F-2FCB-4A52FBD9C1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28063" y="2614613"/>
              <a:ext cx="33338" cy="238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74" name="Oval 15">
              <a:extLst>
                <a:ext uri="{FF2B5EF4-FFF2-40B4-BE49-F238E27FC236}">
                  <a16:creationId xmlns:a16="http://schemas.microsoft.com/office/drawing/2014/main" id="{F98F126B-92A6-1862-26AD-557AB9B35D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2350" y="2624138"/>
              <a:ext cx="4763" cy="6350"/>
            </a:xfrm>
            <a:prstGeom prst="ellipse">
              <a:avLst/>
            </a:prstGeom>
            <a:solidFill>
              <a:srgbClr val="59595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77" name="Rectangle 16">
              <a:extLst>
                <a:ext uri="{FF2B5EF4-FFF2-40B4-BE49-F238E27FC236}">
                  <a16:creationId xmlns:a16="http://schemas.microsoft.com/office/drawing/2014/main" id="{6A7FE8B7-CC5D-D856-E3EA-AAD85115B1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85213" y="2560638"/>
              <a:ext cx="117475" cy="476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78" name="Rectangle 17">
              <a:extLst>
                <a:ext uri="{FF2B5EF4-FFF2-40B4-BE49-F238E27FC236}">
                  <a16:creationId xmlns:a16="http://schemas.microsoft.com/office/drawing/2014/main" id="{9FEE05FD-7B09-2DC4-AE97-E7AEF04E01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85213" y="2589213"/>
              <a:ext cx="25400" cy="476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79" name="Rectangle 18">
              <a:extLst>
                <a:ext uri="{FF2B5EF4-FFF2-40B4-BE49-F238E27FC236}">
                  <a16:creationId xmlns:a16="http://schemas.microsoft.com/office/drawing/2014/main" id="{9F6772EC-A26F-1DB4-2252-540D933E75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20138" y="2589213"/>
              <a:ext cx="85725" cy="476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82" name="Rectangle 19">
              <a:extLst>
                <a:ext uri="{FF2B5EF4-FFF2-40B4-BE49-F238E27FC236}">
                  <a16:creationId xmlns:a16="http://schemas.microsoft.com/office/drawing/2014/main" id="{49FCC546-D824-9FC0-C0FA-8556B59755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85213" y="2616201"/>
              <a:ext cx="76200" cy="476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83" name="Rectangle 20">
              <a:extLst>
                <a:ext uri="{FF2B5EF4-FFF2-40B4-BE49-F238E27FC236}">
                  <a16:creationId xmlns:a16="http://schemas.microsoft.com/office/drawing/2014/main" id="{2E9489ED-262B-644C-8744-8F1E73D031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70938" y="2616201"/>
              <a:ext cx="42863" cy="4763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84" name="Freeform 21">
              <a:extLst>
                <a:ext uri="{FF2B5EF4-FFF2-40B4-BE49-F238E27FC236}">
                  <a16:creationId xmlns:a16="http://schemas.microsoft.com/office/drawing/2014/main" id="{12E23386-F2F0-843B-5236-63E4DFF75FDC}"/>
                </a:ext>
              </a:extLst>
            </p:cNvPr>
            <p:cNvSpPr>
              <a:spLocks/>
            </p:cNvSpPr>
            <p:nvPr/>
          </p:nvSpPr>
          <p:spPr bwMode="auto">
            <a:xfrm>
              <a:off x="8688388" y="2620963"/>
              <a:ext cx="111125" cy="58738"/>
            </a:xfrm>
            <a:custGeom>
              <a:avLst/>
              <a:gdLst>
                <a:gd name="T0" fmla="*/ 0 w 70"/>
                <a:gd name="T1" fmla="*/ 23 h 37"/>
                <a:gd name="T2" fmla="*/ 8 w 70"/>
                <a:gd name="T3" fmla="*/ 12 h 37"/>
                <a:gd name="T4" fmla="*/ 21 w 70"/>
                <a:gd name="T5" fmla="*/ 14 h 37"/>
                <a:gd name="T6" fmla="*/ 26 w 70"/>
                <a:gd name="T7" fmla="*/ 0 h 37"/>
                <a:gd name="T8" fmla="*/ 20 w 70"/>
                <a:gd name="T9" fmla="*/ 24 h 37"/>
                <a:gd name="T10" fmla="*/ 28 w 70"/>
                <a:gd name="T11" fmla="*/ 19 h 37"/>
                <a:gd name="T12" fmla="*/ 30 w 70"/>
                <a:gd name="T13" fmla="*/ 27 h 37"/>
                <a:gd name="T14" fmla="*/ 42 w 70"/>
                <a:gd name="T15" fmla="*/ 16 h 37"/>
                <a:gd name="T16" fmla="*/ 46 w 70"/>
                <a:gd name="T17" fmla="*/ 23 h 37"/>
                <a:gd name="T18" fmla="*/ 51 w 70"/>
                <a:gd name="T19" fmla="*/ 23 h 37"/>
                <a:gd name="T20" fmla="*/ 70 w 70"/>
                <a:gd name="T21" fmla="*/ 23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" h="37">
                  <a:moveTo>
                    <a:pt x="0" y="23"/>
                  </a:moveTo>
                  <a:cubicBezTo>
                    <a:pt x="2" y="12"/>
                    <a:pt x="5" y="12"/>
                    <a:pt x="8" y="12"/>
                  </a:cubicBezTo>
                  <a:cubicBezTo>
                    <a:pt x="13" y="14"/>
                    <a:pt x="17" y="18"/>
                    <a:pt x="21" y="14"/>
                  </a:cubicBezTo>
                  <a:cubicBezTo>
                    <a:pt x="24" y="10"/>
                    <a:pt x="26" y="1"/>
                    <a:pt x="26" y="0"/>
                  </a:cubicBezTo>
                  <a:cubicBezTo>
                    <a:pt x="26" y="0"/>
                    <a:pt x="20" y="20"/>
                    <a:pt x="20" y="24"/>
                  </a:cubicBezTo>
                  <a:cubicBezTo>
                    <a:pt x="21" y="29"/>
                    <a:pt x="26" y="19"/>
                    <a:pt x="28" y="19"/>
                  </a:cubicBezTo>
                  <a:cubicBezTo>
                    <a:pt x="30" y="18"/>
                    <a:pt x="29" y="26"/>
                    <a:pt x="30" y="27"/>
                  </a:cubicBezTo>
                  <a:cubicBezTo>
                    <a:pt x="32" y="28"/>
                    <a:pt x="38" y="14"/>
                    <a:pt x="42" y="16"/>
                  </a:cubicBezTo>
                  <a:cubicBezTo>
                    <a:pt x="44" y="17"/>
                    <a:pt x="45" y="21"/>
                    <a:pt x="46" y="23"/>
                  </a:cubicBezTo>
                  <a:cubicBezTo>
                    <a:pt x="48" y="25"/>
                    <a:pt x="50" y="23"/>
                    <a:pt x="51" y="23"/>
                  </a:cubicBezTo>
                  <a:cubicBezTo>
                    <a:pt x="54" y="23"/>
                    <a:pt x="55" y="37"/>
                    <a:pt x="70" y="23"/>
                  </a:cubicBezTo>
                </a:path>
              </a:pathLst>
            </a:custGeom>
            <a:noFill/>
            <a:ln w="9525" cap="rnd">
              <a:solidFill>
                <a:srgbClr val="59595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SG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822836FC-F137-DE9A-341C-1014409FD143}"/>
              </a:ext>
            </a:extLst>
          </p:cNvPr>
          <p:cNvSpPr txBox="1"/>
          <p:nvPr/>
        </p:nvSpPr>
        <p:spPr>
          <a:xfrm>
            <a:off x="9757027" y="5775686"/>
            <a:ext cx="1110534" cy="3046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100">
                <a:latin typeface="Segoe UI" panose="020B0502040204020203" pitchFamily="34" charset="0"/>
                <a:cs typeface="Segoe UI" panose="020B0502040204020203" pitchFamily="34" charset="0"/>
              </a:rPr>
              <a:t>DNS forwarding rule set</a:t>
            </a:r>
          </a:p>
        </p:txBody>
      </p:sp>
      <p:sp>
        <p:nvSpPr>
          <p:cNvPr id="51" name="Callout: Line with Accent Bar 50">
            <a:extLst>
              <a:ext uri="{FF2B5EF4-FFF2-40B4-BE49-F238E27FC236}">
                <a16:creationId xmlns:a16="http://schemas.microsoft.com/office/drawing/2014/main" id="{0C758661-B779-3154-0932-119D8EC6FE30}"/>
              </a:ext>
            </a:extLst>
          </p:cNvPr>
          <p:cNvSpPr/>
          <p:nvPr/>
        </p:nvSpPr>
        <p:spPr>
          <a:xfrm>
            <a:off x="9197653" y="5511259"/>
            <a:ext cx="1308382" cy="731520"/>
          </a:xfrm>
          <a:prstGeom prst="accentCallout1">
            <a:avLst>
              <a:gd name="adj1" fmla="val 18750"/>
              <a:gd name="adj2" fmla="val -8333"/>
              <a:gd name="adj3" fmla="val -82724"/>
              <a:gd name="adj4" fmla="val -75487"/>
            </a:avLst>
          </a:prstGeom>
          <a:noFill/>
          <a:ln w="190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en-SG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F3EABA8-03E8-DEA2-DF87-058E0AD847F2}"/>
              </a:ext>
            </a:extLst>
          </p:cNvPr>
          <p:cNvSpPr txBox="1"/>
          <p:nvPr/>
        </p:nvSpPr>
        <p:spPr>
          <a:xfrm>
            <a:off x="11565257" y="2875493"/>
            <a:ext cx="390415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VM 1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F06A945A-2EB0-91FD-4A4B-43BB59DE640B}"/>
              </a:ext>
            </a:extLst>
          </p:cNvPr>
          <p:cNvSpPr txBox="1"/>
          <p:nvPr/>
        </p:nvSpPr>
        <p:spPr>
          <a:xfrm>
            <a:off x="11164874" y="3696429"/>
            <a:ext cx="390415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VM 2</a:t>
            </a:r>
          </a:p>
        </p:txBody>
      </p:sp>
      <p:cxnSp>
        <p:nvCxnSpPr>
          <p:cNvPr id="64" name="Connector: Elbow 63">
            <a:extLst>
              <a:ext uri="{FF2B5EF4-FFF2-40B4-BE49-F238E27FC236}">
                <a16:creationId xmlns:a16="http://schemas.microsoft.com/office/drawing/2014/main" id="{AC631E4B-78D1-676D-0A6B-C6050B6DCCCC}"/>
              </a:ext>
            </a:extLst>
          </p:cNvPr>
          <p:cNvCxnSpPr>
            <a:cxnSpLocks/>
            <a:endCxn id="43" idx="3"/>
          </p:cNvCxnSpPr>
          <p:nvPr/>
        </p:nvCxnSpPr>
        <p:spPr>
          <a:xfrm rot="5400000">
            <a:off x="10064683" y="3916565"/>
            <a:ext cx="2814349" cy="1208590"/>
          </a:xfrm>
          <a:prstGeom prst="bentConnector2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or: Elbow 64">
            <a:extLst>
              <a:ext uri="{FF2B5EF4-FFF2-40B4-BE49-F238E27FC236}">
                <a16:creationId xmlns:a16="http://schemas.microsoft.com/office/drawing/2014/main" id="{2EBFCB12-129B-7A14-835C-BF63A6AB27B8}"/>
              </a:ext>
            </a:extLst>
          </p:cNvPr>
          <p:cNvCxnSpPr>
            <a:cxnSpLocks/>
          </p:cNvCxnSpPr>
          <p:nvPr/>
        </p:nvCxnSpPr>
        <p:spPr>
          <a:xfrm rot="5400000">
            <a:off x="10709106" y="4913730"/>
            <a:ext cx="1934453" cy="12835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>
            <a:extLst>
              <a:ext uri="{FF2B5EF4-FFF2-40B4-BE49-F238E27FC236}">
                <a16:creationId xmlns:a16="http://schemas.microsoft.com/office/drawing/2014/main" id="{A142ADBC-1075-0610-13FC-5D7C407E1AB4}"/>
              </a:ext>
            </a:extLst>
          </p:cNvPr>
          <p:cNvSpPr txBox="1"/>
          <p:nvPr/>
        </p:nvSpPr>
        <p:spPr>
          <a:xfrm>
            <a:off x="6502656" y="2053056"/>
            <a:ext cx="1063303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10.0.0.0/24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577FDEEF-AFCA-5878-9858-FCA27BDABF42}"/>
              </a:ext>
            </a:extLst>
          </p:cNvPr>
          <p:cNvSpPr txBox="1"/>
          <p:nvPr/>
        </p:nvSpPr>
        <p:spPr>
          <a:xfrm>
            <a:off x="7595101" y="2545882"/>
            <a:ext cx="673333" cy="124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900">
                <a:latin typeface="Segoe UI" panose="020B0502040204020203" pitchFamily="34" charset="0"/>
                <a:cs typeface="Segoe UI" panose="020B0502040204020203" pitchFamily="34" charset="0"/>
              </a:rPr>
              <a:t>10.0.0.0/28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AA2F061A-EC06-3B90-368F-C8497131C411}"/>
              </a:ext>
            </a:extLst>
          </p:cNvPr>
          <p:cNvSpPr txBox="1"/>
          <p:nvPr/>
        </p:nvSpPr>
        <p:spPr>
          <a:xfrm>
            <a:off x="7528388" y="3721331"/>
            <a:ext cx="876735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10.0.0.16/28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D555C57F-18EA-1B65-BC24-CFFEA00C8D98}"/>
              </a:ext>
            </a:extLst>
          </p:cNvPr>
          <p:cNvSpPr txBox="1"/>
          <p:nvPr/>
        </p:nvSpPr>
        <p:spPr>
          <a:xfrm>
            <a:off x="11548505" y="2235461"/>
            <a:ext cx="673333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10.1.0.0/24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F49CE429-27C6-E01E-0FD3-D9ED722B3D14}"/>
              </a:ext>
            </a:extLst>
          </p:cNvPr>
          <p:cNvSpPr txBox="1"/>
          <p:nvPr/>
        </p:nvSpPr>
        <p:spPr>
          <a:xfrm>
            <a:off x="11136200" y="3107898"/>
            <a:ext cx="673333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10.2.0.0/24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BE3543D9-6F08-72D9-4BC7-EF4457DBAA62}"/>
              </a:ext>
            </a:extLst>
          </p:cNvPr>
          <p:cNvSpPr txBox="1"/>
          <p:nvPr/>
        </p:nvSpPr>
        <p:spPr>
          <a:xfrm>
            <a:off x="6164200" y="436279"/>
            <a:ext cx="2922589" cy="3816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spcAft>
                <a:spcPts val="600"/>
              </a:spcAft>
              <a:defRPr sz="900">
                <a:solidFill>
                  <a:srgbClr val="0070C0"/>
                </a:solidFill>
              </a:defRPr>
            </a:lvl1pPr>
          </a:lstStyle>
          <a:p>
            <a:pPr algn="l"/>
            <a:r>
              <a:rPr lang="en-US" sz="11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abc.privatelink.blob.core.windows.net - 10.4.0.1</a:t>
            </a:r>
          </a:p>
          <a:p>
            <a:pPr algn="l"/>
            <a:r>
              <a:rPr lang="en-US" sz="11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abc.privatelink.azure-api.net - 10.4.0.2</a:t>
            </a:r>
            <a:endParaRPr lang="en-SG" sz="110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6EB0493F-CBAC-D694-89D5-36B0BF874F86}"/>
              </a:ext>
            </a:extLst>
          </p:cNvPr>
          <p:cNvSpPr txBox="1"/>
          <p:nvPr/>
        </p:nvSpPr>
        <p:spPr>
          <a:xfrm>
            <a:off x="2803438" y="4010858"/>
            <a:ext cx="1046407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192.168.0.1 &amp; 2</a:t>
            </a:r>
          </a:p>
        </p:txBody>
      </p:sp>
      <p:sp>
        <p:nvSpPr>
          <p:cNvPr id="291" name="TextBox 290">
            <a:extLst>
              <a:ext uri="{FF2B5EF4-FFF2-40B4-BE49-F238E27FC236}">
                <a16:creationId xmlns:a16="http://schemas.microsoft.com/office/drawing/2014/main" id="{1E193A1E-8E2E-5C07-2055-32D25D8CB960}"/>
              </a:ext>
            </a:extLst>
          </p:cNvPr>
          <p:cNvSpPr txBox="1"/>
          <p:nvPr/>
        </p:nvSpPr>
        <p:spPr>
          <a:xfrm>
            <a:off x="9246832" y="6269100"/>
            <a:ext cx="2945615" cy="3677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lnSpc>
                <a:spcPct val="90000"/>
              </a:lnSpc>
              <a:spcAft>
                <a:spcPts val="600"/>
              </a:spcAft>
              <a:defRPr sz="900">
                <a:solidFill>
                  <a:srgbClr val="0070C0"/>
                </a:solidFill>
              </a:defRPr>
            </a:lvl1pPr>
          </a:lstStyle>
          <a:p>
            <a:r>
              <a:rPr lang="en-US" sz="105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App1.onpremises.company.com  - 192.168.0.1 &amp; 2</a:t>
            </a:r>
          </a:p>
          <a:p>
            <a:r>
              <a:rPr lang="en-US" sz="105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App2.onpremises.company.com  - 192.168.0.1 &amp; 2</a:t>
            </a:r>
          </a:p>
        </p:txBody>
      </p:sp>
      <p:sp>
        <p:nvSpPr>
          <p:cNvPr id="290" name="TextBox 289">
            <a:extLst>
              <a:ext uri="{FF2B5EF4-FFF2-40B4-BE49-F238E27FC236}">
                <a16:creationId xmlns:a16="http://schemas.microsoft.com/office/drawing/2014/main" id="{5CC166D6-6425-DF24-CAAA-A8D22182C833}"/>
              </a:ext>
            </a:extLst>
          </p:cNvPr>
          <p:cNvSpPr txBox="1"/>
          <p:nvPr/>
        </p:nvSpPr>
        <p:spPr>
          <a:xfrm>
            <a:off x="11139122" y="4644842"/>
            <a:ext cx="1092749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DNS forwarding virtual network link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330E4DC-AE43-C3CB-97B4-AE185E4C01BD}"/>
              </a:ext>
            </a:extLst>
          </p:cNvPr>
          <p:cNvSpPr/>
          <p:nvPr/>
        </p:nvSpPr>
        <p:spPr>
          <a:xfrm>
            <a:off x="1959882" y="2738565"/>
            <a:ext cx="8797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087965"/>
            <a:r>
              <a:rPr lang="en-US" sz="900">
                <a:latin typeface="Segoe UI" panose="020B0502040204020203" pitchFamily="34" charset="0"/>
                <a:cs typeface="Segoe UI" panose="020B0502040204020203" pitchFamily="34" charset="0"/>
              </a:rPr>
              <a:t>On-premises server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27A2129-45A7-48B1-41CB-4572B73626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/>
        </p:blipFill>
        <p:spPr bwMode="auto">
          <a:xfrm>
            <a:off x="2292130" y="2473522"/>
            <a:ext cx="210018" cy="322769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3DB3CD3-2954-4840-3563-5AE26A520D25}"/>
              </a:ext>
            </a:extLst>
          </p:cNvPr>
          <p:cNvSpPr txBox="1"/>
          <p:nvPr/>
        </p:nvSpPr>
        <p:spPr>
          <a:xfrm>
            <a:off x="2346978" y="4413381"/>
            <a:ext cx="3405024" cy="10695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spcAft>
                <a:spcPts val="600"/>
              </a:spcAft>
              <a:defRPr sz="900">
                <a:solidFill>
                  <a:srgbClr val="0070C0"/>
                </a:solidFill>
              </a:defRPr>
            </a:lvl1pPr>
          </a:lstStyle>
          <a:p>
            <a:pPr algn="l"/>
            <a:r>
              <a:rPr lang="en-US" sz="11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App1.onpremises.company.com  - 192.168.0.8</a:t>
            </a:r>
          </a:p>
          <a:p>
            <a:pPr algn="l"/>
            <a:r>
              <a:rPr lang="en-US" sz="11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App2.onpremises.company.com  - 192.168.0.9</a:t>
            </a:r>
          </a:p>
          <a:p>
            <a:pPr algn="l"/>
            <a:r>
              <a:rPr lang="en-US" sz="11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blob.core.windows.net – 10.0.0.8 (forwarder)</a:t>
            </a:r>
          </a:p>
          <a:p>
            <a:pPr algn="l"/>
            <a:r>
              <a:rPr lang="en-US" sz="11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azure-api.net - 10.0.0.8 (forwarder)</a:t>
            </a:r>
          </a:p>
          <a:p>
            <a:pPr algn="l"/>
            <a:endParaRPr lang="en-US" sz="110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F006228-5C64-FB3E-8D7D-9E667E7C142F}"/>
              </a:ext>
            </a:extLst>
          </p:cNvPr>
          <p:cNvSpPr txBox="1"/>
          <p:nvPr/>
        </p:nvSpPr>
        <p:spPr>
          <a:xfrm>
            <a:off x="2425229" y="2161791"/>
            <a:ext cx="105834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>
                <a:latin typeface="Segoe UI" panose="020B0502040204020203" pitchFamily="34" charset="0"/>
                <a:cs typeface="Segoe UI" panose="020B0502040204020203" pitchFamily="34" charset="0"/>
              </a:rPr>
              <a:t>On-premises</a:t>
            </a:r>
          </a:p>
        </p:txBody>
      </p:sp>
      <p:grpSp>
        <p:nvGrpSpPr>
          <p:cNvPr id="180" name="Group 179">
            <a:extLst>
              <a:ext uri="{FF2B5EF4-FFF2-40B4-BE49-F238E27FC236}">
                <a16:creationId xmlns:a16="http://schemas.microsoft.com/office/drawing/2014/main" id="{C8BCD976-E1D6-8F84-702B-58715CD63046}"/>
              </a:ext>
            </a:extLst>
          </p:cNvPr>
          <p:cNvGrpSpPr/>
          <p:nvPr/>
        </p:nvGrpSpPr>
        <p:grpSpPr>
          <a:xfrm>
            <a:off x="8628022" y="2078475"/>
            <a:ext cx="285790" cy="214343"/>
            <a:chOff x="2849996" y="792540"/>
            <a:chExt cx="285790" cy="214343"/>
          </a:xfrm>
        </p:grpSpPr>
        <p:sp>
          <p:nvSpPr>
            <p:cNvPr id="185" name="Rectangle 184">
              <a:extLst>
                <a:ext uri="{FF2B5EF4-FFF2-40B4-BE49-F238E27FC236}">
                  <a16:creationId xmlns:a16="http://schemas.microsoft.com/office/drawing/2014/main" id="{777A9FF1-C468-2BBD-0BD7-EB037225426B}"/>
                </a:ext>
              </a:extLst>
            </p:cNvPr>
            <p:cNvSpPr/>
            <p:nvPr/>
          </p:nvSpPr>
          <p:spPr>
            <a:xfrm>
              <a:off x="2858196" y="839005"/>
              <a:ext cx="269390" cy="121414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187" name="Picture 186">
              <a:extLst>
                <a:ext uri="{FF2B5EF4-FFF2-40B4-BE49-F238E27FC236}">
                  <a16:creationId xmlns:a16="http://schemas.microsoft.com/office/drawing/2014/main" id="{7464B8FC-E4DC-D153-56B2-273CA3818EE6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849996" y="792540"/>
              <a:ext cx="285790" cy="214343"/>
            </a:xfrm>
            <a:prstGeom prst="rect">
              <a:avLst/>
            </a:prstGeom>
            <a:ln>
              <a:noFill/>
            </a:ln>
          </p:spPr>
        </p:pic>
      </p:grp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F8FD5DAF-B911-BEFA-0DBB-BB080434074A}"/>
              </a:ext>
            </a:extLst>
          </p:cNvPr>
          <p:cNvGrpSpPr/>
          <p:nvPr/>
        </p:nvGrpSpPr>
        <p:grpSpPr>
          <a:xfrm>
            <a:off x="11224402" y="2292955"/>
            <a:ext cx="285790" cy="214343"/>
            <a:chOff x="2849996" y="792540"/>
            <a:chExt cx="285790" cy="214343"/>
          </a:xfrm>
        </p:grpSpPr>
        <p:sp>
          <p:nvSpPr>
            <p:cNvPr id="189" name="Rectangle 188">
              <a:extLst>
                <a:ext uri="{FF2B5EF4-FFF2-40B4-BE49-F238E27FC236}">
                  <a16:creationId xmlns:a16="http://schemas.microsoft.com/office/drawing/2014/main" id="{BDDFA882-8460-4247-E382-A43C3B79AF01}"/>
                </a:ext>
              </a:extLst>
            </p:cNvPr>
            <p:cNvSpPr/>
            <p:nvPr/>
          </p:nvSpPr>
          <p:spPr>
            <a:xfrm>
              <a:off x="2858196" y="839005"/>
              <a:ext cx="269390" cy="121414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190" name="Picture 189">
              <a:extLst>
                <a:ext uri="{FF2B5EF4-FFF2-40B4-BE49-F238E27FC236}">
                  <a16:creationId xmlns:a16="http://schemas.microsoft.com/office/drawing/2014/main" id="{F3BB90A6-7FCA-DA03-BF22-A1662A48318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849996" y="792540"/>
              <a:ext cx="285790" cy="214343"/>
            </a:xfrm>
            <a:prstGeom prst="rect">
              <a:avLst/>
            </a:prstGeom>
            <a:ln>
              <a:noFill/>
            </a:ln>
          </p:spPr>
        </p:pic>
      </p:grpSp>
      <p:grpSp>
        <p:nvGrpSpPr>
          <p:cNvPr id="191" name="Group 190">
            <a:extLst>
              <a:ext uri="{FF2B5EF4-FFF2-40B4-BE49-F238E27FC236}">
                <a16:creationId xmlns:a16="http://schemas.microsoft.com/office/drawing/2014/main" id="{74C1905F-F8BE-749E-4C89-79AF2C8AB692}"/>
              </a:ext>
            </a:extLst>
          </p:cNvPr>
          <p:cNvGrpSpPr/>
          <p:nvPr/>
        </p:nvGrpSpPr>
        <p:grpSpPr>
          <a:xfrm>
            <a:off x="10765391" y="3153013"/>
            <a:ext cx="285790" cy="214343"/>
            <a:chOff x="2849996" y="792540"/>
            <a:chExt cx="285790" cy="214343"/>
          </a:xfrm>
        </p:grpSpPr>
        <p:sp>
          <p:nvSpPr>
            <p:cNvPr id="192" name="Rectangle 191">
              <a:extLst>
                <a:ext uri="{FF2B5EF4-FFF2-40B4-BE49-F238E27FC236}">
                  <a16:creationId xmlns:a16="http://schemas.microsoft.com/office/drawing/2014/main" id="{AF68A2EE-07A6-9B54-8CA5-33965345A586}"/>
                </a:ext>
              </a:extLst>
            </p:cNvPr>
            <p:cNvSpPr/>
            <p:nvPr/>
          </p:nvSpPr>
          <p:spPr>
            <a:xfrm>
              <a:off x="2858196" y="839005"/>
              <a:ext cx="269390" cy="121414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193" name="Picture 192">
              <a:extLst>
                <a:ext uri="{FF2B5EF4-FFF2-40B4-BE49-F238E27FC236}">
                  <a16:creationId xmlns:a16="http://schemas.microsoft.com/office/drawing/2014/main" id="{69F0F688-4A10-4123-8DB7-C8950F1DAFCB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849996" y="792540"/>
              <a:ext cx="285790" cy="214343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19" name="Oval 18">
            <a:extLst>
              <a:ext uri="{FF2B5EF4-FFF2-40B4-BE49-F238E27FC236}">
                <a16:creationId xmlns:a16="http://schemas.microsoft.com/office/drawing/2014/main" id="{1963F71F-5D97-CED2-991F-D51DA7DE4AC6}"/>
              </a:ext>
            </a:extLst>
          </p:cNvPr>
          <p:cNvSpPr/>
          <p:nvPr/>
        </p:nvSpPr>
        <p:spPr>
          <a:xfrm>
            <a:off x="8230181" y="952002"/>
            <a:ext cx="292608" cy="292608"/>
          </a:xfrm>
          <a:prstGeom prst="ellipse">
            <a:avLst/>
          </a:prstGeom>
          <a:solidFill>
            <a:srgbClr val="107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7D8AD428-E93E-A0E5-B8B6-70B87D4094D2}"/>
              </a:ext>
            </a:extLst>
          </p:cNvPr>
          <p:cNvSpPr/>
          <p:nvPr/>
        </p:nvSpPr>
        <p:spPr>
          <a:xfrm>
            <a:off x="8415532" y="3558364"/>
            <a:ext cx="292608" cy="292608"/>
          </a:xfrm>
          <a:prstGeom prst="ellipse">
            <a:avLst/>
          </a:prstGeom>
          <a:solidFill>
            <a:srgbClr val="107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6CA226C1-C92E-CB89-3EDF-E9712BC18B69}"/>
              </a:ext>
            </a:extLst>
          </p:cNvPr>
          <p:cNvSpPr/>
          <p:nvPr/>
        </p:nvSpPr>
        <p:spPr>
          <a:xfrm>
            <a:off x="8481782" y="5177796"/>
            <a:ext cx="292608" cy="292608"/>
          </a:xfrm>
          <a:prstGeom prst="ellipse">
            <a:avLst/>
          </a:prstGeom>
          <a:solidFill>
            <a:srgbClr val="107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E160FCB8-22EF-5636-F1C7-C3FE24DAC8CB}"/>
              </a:ext>
            </a:extLst>
          </p:cNvPr>
          <p:cNvSpPr/>
          <p:nvPr/>
        </p:nvSpPr>
        <p:spPr>
          <a:xfrm>
            <a:off x="5367018" y="3866644"/>
            <a:ext cx="292608" cy="292608"/>
          </a:xfrm>
          <a:prstGeom prst="ellipse">
            <a:avLst/>
          </a:prstGeom>
          <a:solidFill>
            <a:srgbClr val="107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</a:p>
        </p:txBody>
      </p:sp>
      <p:sp>
        <p:nvSpPr>
          <p:cNvPr id="301" name="Up-Down Arrow 79">
            <a:extLst>
              <a:ext uri="{FF2B5EF4-FFF2-40B4-BE49-F238E27FC236}">
                <a16:creationId xmlns:a16="http://schemas.microsoft.com/office/drawing/2014/main" id="{22A1F14B-3B12-43E6-9737-59D6E95EBB75}"/>
              </a:ext>
            </a:extLst>
          </p:cNvPr>
          <p:cNvSpPr/>
          <p:nvPr/>
        </p:nvSpPr>
        <p:spPr bwMode="auto">
          <a:xfrm rot="5400000">
            <a:off x="5068744" y="1954774"/>
            <a:ext cx="428518" cy="2439304"/>
          </a:xfrm>
          <a:prstGeom prst="upDownArrow">
            <a:avLst>
              <a:gd name="adj1" fmla="val 66185"/>
              <a:gd name="adj2" fmla="val 40938"/>
            </a:avLst>
          </a:prstGeom>
          <a:ln w="63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vert270" wrap="square" lIns="0" tIns="46637" rIns="0" bIns="46637" numCol="1" rtlCol="0" anchor="ctr" anchorCtr="0" compatLnSpc="1">
            <a:prstTxWarp prst="textNoShape">
              <a:avLst/>
            </a:prstTxWarp>
          </a:bodyPr>
          <a:lstStyle/>
          <a:p>
            <a:pPr algn="ctr" defTabSz="93239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Azure ExpressRoute</a:t>
            </a:r>
            <a:endParaRPr lang="en-US" sz="1100" kern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209" name="Picture 208">
            <a:extLst>
              <a:ext uri="{FF2B5EF4-FFF2-40B4-BE49-F238E27FC236}">
                <a16:creationId xmlns:a16="http://schemas.microsoft.com/office/drawing/2014/main" id="{6647C0D7-6427-4F50-A200-801E95427FE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817471" y="2561808"/>
            <a:ext cx="979104" cy="535243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B239B742-F501-69D4-39DC-AE017B6D1363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6213197" y="2721918"/>
            <a:ext cx="687101" cy="77591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D4E185F-545D-9F70-9AC8-D566C7309E45}"/>
              </a:ext>
            </a:extLst>
          </p:cNvPr>
          <p:cNvSpPr txBox="1"/>
          <p:nvPr/>
        </p:nvSpPr>
        <p:spPr>
          <a:xfrm>
            <a:off x="11694937" y="228601"/>
            <a:ext cx="537134" cy="313125"/>
          </a:xfrm>
          <a:prstGeom prst="rect">
            <a:avLst/>
          </a:prstGeom>
          <a:solidFill>
            <a:schemeClr val="bg1"/>
          </a:solidFill>
        </p:spPr>
        <p:txBody>
          <a:bodyPr wrap="square" lIns="0" rIns="0" rtlCol="0">
            <a:spAutoFit/>
          </a:bodyPr>
          <a:lstStyle/>
          <a:p>
            <a:r>
              <a:rPr lang="en-US" sz="1400" b="1">
                <a:latin typeface="Segoe UI" panose="020B0502040204020203" pitchFamily="34" charset="0"/>
                <a:cs typeface="Segoe UI" panose="020B0502040204020203" pitchFamily="34" charset="0"/>
              </a:rPr>
              <a:t>Azure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12A0ACE-D1FB-ED5E-8FC8-BFD45778F25B}"/>
              </a:ext>
            </a:extLst>
          </p:cNvPr>
          <p:cNvSpPr txBox="1"/>
          <p:nvPr/>
        </p:nvSpPr>
        <p:spPr>
          <a:xfrm>
            <a:off x="9389953" y="4305417"/>
            <a:ext cx="1347992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b="1">
                <a:latin typeface="Segoe UI" panose="020B0502040204020203" pitchFamily="34" charset="0"/>
                <a:cs typeface="Segoe UI" panose="020B0502040204020203" pitchFamily="34" charset="0"/>
              </a:rPr>
              <a:t>Azure DNS Private Resolver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BD08654-D694-98A8-84F6-F230F40D2477}"/>
              </a:ext>
            </a:extLst>
          </p:cNvPr>
          <p:cNvSpPr/>
          <p:nvPr/>
        </p:nvSpPr>
        <p:spPr>
          <a:xfrm>
            <a:off x="7663388" y="1657408"/>
            <a:ext cx="292608" cy="292608"/>
          </a:xfrm>
          <a:prstGeom prst="ellipse">
            <a:avLst/>
          </a:prstGeom>
          <a:solidFill>
            <a:srgbClr val="107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>
                <a:latin typeface="Segoe UI" panose="020B0502040204020203" pitchFamily="34" charset="0"/>
                <a:cs typeface="Segoe UI" panose="020B0502040204020203" pitchFamily="34" charset="0"/>
              </a:rPr>
              <a:t>5</a:t>
            </a:r>
          </a:p>
        </p:txBody>
      </p:sp>
      <p:cxnSp>
        <p:nvCxnSpPr>
          <p:cNvPr id="11" name="Connector: Curved 10">
            <a:extLst>
              <a:ext uri="{FF2B5EF4-FFF2-40B4-BE49-F238E27FC236}">
                <a16:creationId xmlns:a16="http://schemas.microsoft.com/office/drawing/2014/main" id="{58246D5A-8363-0178-5433-A3E352C47A42}"/>
              </a:ext>
            </a:extLst>
          </p:cNvPr>
          <p:cNvCxnSpPr>
            <a:cxnSpLocks/>
          </p:cNvCxnSpPr>
          <p:nvPr/>
        </p:nvCxnSpPr>
        <p:spPr>
          <a:xfrm flipV="1">
            <a:off x="8787035" y="2392356"/>
            <a:ext cx="2431673" cy="704695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Connector: Curved 16">
            <a:extLst>
              <a:ext uri="{FF2B5EF4-FFF2-40B4-BE49-F238E27FC236}">
                <a16:creationId xmlns:a16="http://schemas.microsoft.com/office/drawing/2014/main" id="{B934545D-D5FD-BD5E-6D8B-053D1515058C}"/>
              </a:ext>
            </a:extLst>
          </p:cNvPr>
          <p:cNvCxnSpPr>
            <a:cxnSpLocks/>
          </p:cNvCxnSpPr>
          <p:nvPr/>
        </p:nvCxnSpPr>
        <p:spPr>
          <a:xfrm>
            <a:off x="8441395" y="3108408"/>
            <a:ext cx="2331901" cy="168696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prstDash val="dash"/>
            <a:headEnd type="triangle" w="lg" len="lg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29" name="Oval 28">
            <a:extLst>
              <a:ext uri="{FF2B5EF4-FFF2-40B4-BE49-F238E27FC236}">
                <a16:creationId xmlns:a16="http://schemas.microsoft.com/office/drawing/2014/main" id="{25E62361-B4F1-911A-30A2-CC21EBBCCF1E}"/>
              </a:ext>
            </a:extLst>
          </p:cNvPr>
          <p:cNvSpPr/>
          <p:nvPr/>
        </p:nvSpPr>
        <p:spPr>
          <a:xfrm>
            <a:off x="9511276" y="2914675"/>
            <a:ext cx="292608" cy="292608"/>
          </a:xfrm>
          <a:prstGeom prst="ellipse">
            <a:avLst/>
          </a:prstGeom>
          <a:solidFill>
            <a:srgbClr val="107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6C30529-A03B-2EDF-17DB-194A1659619A}"/>
              </a:ext>
            </a:extLst>
          </p:cNvPr>
          <p:cNvSpPr txBox="1"/>
          <p:nvPr/>
        </p:nvSpPr>
        <p:spPr>
          <a:xfrm rot="16200000">
            <a:off x="10457758" y="2383088"/>
            <a:ext cx="1303793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spcAft>
                <a:spcPts val="600"/>
              </a:spcAft>
              <a:defRPr sz="10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/>
              <a:t>DNS servers: 10.0.0.8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1ABC73F-FAF3-F815-013F-F074849ADF05}"/>
              </a:ext>
            </a:extLst>
          </p:cNvPr>
          <p:cNvSpPr txBox="1"/>
          <p:nvPr/>
        </p:nvSpPr>
        <p:spPr>
          <a:xfrm rot="16200000">
            <a:off x="10012107" y="3262016"/>
            <a:ext cx="1239832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spcAft>
                <a:spcPts val="600"/>
              </a:spcAft>
              <a:defRPr sz="10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/>
              <a:t>DNS servers: 10.0.0.8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B25165C-1877-19CA-F8FB-0407A23B0EBE}"/>
              </a:ext>
            </a:extLst>
          </p:cNvPr>
          <p:cNvSpPr txBox="1"/>
          <p:nvPr/>
        </p:nvSpPr>
        <p:spPr>
          <a:xfrm>
            <a:off x="9235040" y="2648358"/>
            <a:ext cx="730347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DNS query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4278BE6-03EE-7C62-CE29-6D3472D7311A}"/>
              </a:ext>
            </a:extLst>
          </p:cNvPr>
          <p:cNvSpPr txBox="1"/>
          <p:nvPr/>
        </p:nvSpPr>
        <p:spPr>
          <a:xfrm>
            <a:off x="9804734" y="3992328"/>
            <a:ext cx="89269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Virtual network peering </a:t>
            </a: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AE3CE9C8-B1D5-D706-4E9C-2CE1619D5087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312572" y="5940061"/>
            <a:ext cx="2109014" cy="1135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554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id="{89A52EC8-4385-E1FA-0148-6A691605290F}"/>
              </a:ext>
            </a:extLst>
          </p:cNvPr>
          <p:cNvSpPr/>
          <p:nvPr/>
        </p:nvSpPr>
        <p:spPr>
          <a:xfrm>
            <a:off x="312572" y="228600"/>
            <a:ext cx="12176456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890C8696-DA4E-BAD7-12ED-CA7E9C2F8751}"/>
              </a:ext>
            </a:extLst>
          </p:cNvPr>
          <p:cNvSpPr/>
          <p:nvPr/>
        </p:nvSpPr>
        <p:spPr>
          <a:xfrm>
            <a:off x="312572" y="228601"/>
            <a:ext cx="12176456" cy="68342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216BA57-9883-4FC3-AC4D-47723E31BEF2}"/>
              </a:ext>
            </a:extLst>
          </p:cNvPr>
          <p:cNvSpPr/>
          <p:nvPr/>
        </p:nvSpPr>
        <p:spPr>
          <a:xfrm>
            <a:off x="6590118" y="2497026"/>
            <a:ext cx="2492232" cy="2802377"/>
          </a:xfrm>
          <a:prstGeom prst="rect">
            <a:avLst/>
          </a:prstGeom>
          <a:noFill/>
          <a:ln w="12700">
            <a:solidFill>
              <a:srgbClr val="0078D7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12" name="Rectangle 211">
            <a:extLst>
              <a:ext uri="{FF2B5EF4-FFF2-40B4-BE49-F238E27FC236}">
                <a16:creationId xmlns:a16="http://schemas.microsoft.com/office/drawing/2014/main" id="{D2B1FD39-DB0A-421C-9231-A0E025014092}"/>
              </a:ext>
            </a:extLst>
          </p:cNvPr>
          <p:cNvSpPr/>
          <p:nvPr/>
        </p:nvSpPr>
        <p:spPr>
          <a:xfrm>
            <a:off x="1926234" y="2293996"/>
            <a:ext cx="2033533" cy="2311875"/>
          </a:xfrm>
          <a:prstGeom prst="rect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179191" tIns="143354" rIns="179191" bIns="14335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13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800">
              <a:solidFill>
                <a:prstClr val="black">
                  <a:lumMod val="50000"/>
                  <a:lumOff val="50000"/>
                </a:prst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21" name="Rectangle 220">
            <a:extLst>
              <a:ext uri="{FF2B5EF4-FFF2-40B4-BE49-F238E27FC236}">
                <a16:creationId xmlns:a16="http://schemas.microsoft.com/office/drawing/2014/main" id="{561DCA59-B52D-4944-BE3F-A8CA91A65582}"/>
              </a:ext>
            </a:extLst>
          </p:cNvPr>
          <p:cNvSpPr/>
          <p:nvPr/>
        </p:nvSpPr>
        <p:spPr>
          <a:xfrm>
            <a:off x="1991065" y="2873244"/>
            <a:ext cx="8425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087965"/>
            <a:r>
              <a:rPr lang="en-US" sz="900">
                <a:latin typeface="Segoe UI" panose="020B0502040204020203" pitchFamily="34" charset="0"/>
                <a:cs typeface="Segoe UI" panose="020B0502040204020203" pitchFamily="34" charset="0"/>
              </a:rPr>
              <a:t>On-premises server</a:t>
            </a:r>
          </a:p>
        </p:txBody>
      </p:sp>
      <p:grpSp>
        <p:nvGrpSpPr>
          <p:cNvPr id="216" name="Group 215">
            <a:extLst>
              <a:ext uri="{FF2B5EF4-FFF2-40B4-BE49-F238E27FC236}">
                <a16:creationId xmlns:a16="http://schemas.microsoft.com/office/drawing/2014/main" id="{64EB974A-467A-454A-BECF-3D754F665A02}"/>
              </a:ext>
            </a:extLst>
          </p:cNvPr>
          <p:cNvGrpSpPr/>
          <p:nvPr/>
        </p:nvGrpSpPr>
        <p:grpSpPr>
          <a:xfrm>
            <a:off x="2051220" y="3295687"/>
            <a:ext cx="671253" cy="594673"/>
            <a:chOff x="8052416" y="3591832"/>
            <a:chExt cx="671253" cy="594826"/>
          </a:xfrm>
        </p:grpSpPr>
        <p:sp>
          <p:nvSpPr>
            <p:cNvPr id="217" name="Rectangle 216">
              <a:extLst>
                <a:ext uri="{FF2B5EF4-FFF2-40B4-BE49-F238E27FC236}">
                  <a16:creationId xmlns:a16="http://schemas.microsoft.com/office/drawing/2014/main" id="{E73D0C4A-C81D-4C72-84AB-C88F142137C1}"/>
                </a:ext>
              </a:extLst>
            </p:cNvPr>
            <p:cNvSpPr/>
            <p:nvPr/>
          </p:nvSpPr>
          <p:spPr>
            <a:xfrm>
              <a:off x="8052416" y="3817231"/>
              <a:ext cx="671253" cy="36942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1087965"/>
              <a:r>
                <a:rPr lang="en-US" sz="900">
                  <a:latin typeface="Segoe UI" panose="020B0502040204020203" pitchFamily="34" charset="0"/>
                  <a:cs typeface="Segoe UI" panose="020B0502040204020203" pitchFamily="34" charset="0"/>
                </a:rPr>
                <a:t>Windows desktops</a:t>
              </a:r>
            </a:p>
          </p:txBody>
        </p:sp>
        <p:pic>
          <p:nvPicPr>
            <p:cNvPr id="218" name="Picture 217">
              <a:extLst>
                <a:ext uri="{FF2B5EF4-FFF2-40B4-BE49-F238E27FC236}">
                  <a16:creationId xmlns:a16="http://schemas.microsoft.com/office/drawing/2014/main" id="{45EEA875-AFA1-4822-AA9F-80707CDEA70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278024" y="3591832"/>
              <a:ext cx="329224" cy="255271"/>
            </a:xfrm>
            <a:prstGeom prst="rect">
              <a:avLst/>
            </a:prstGeom>
          </p:spPr>
        </p:pic>
      </p:grpSp>
      <p:sp>
        <p:nvSpPr>
          <p:cNvPr id="242" name="Rectangle 241">
            <a:extLst>
              <a:ext uri="{FF2B5EF4-FFF2-40B4-BE49-F238E27FC236}">
                <a16:creationId xmlns:a16="http://schemas.microsoft.com/office/drawing/2014/main" id="{4F70EF68-24D7-42C8-BD75-7E8DACD6483E}"/>
              </a:ext>
            </a:extLst>
          </p:cNvPr>
          <p:cNvSpPr/>
          <p:nvPr/>
        </p:nvSpPr>
        <p:spPr>
          <a:xfrm>
            <a:off x="2950185" y="3207092"/>
            <a:ext cx="596884" cy="193867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>
                <a:solidFill>
                  <a:schemeClr val="dk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 2</a:t>
            </a:r>
          </a:p>
        </p:txBody>
      </p:sp>
      <p:sp>
        <p:nvSpPr>
          <p:cNvPr id="244" name="Rectangle 243">
            <a:extLst>
              <a:ext uri="{FF2B5EF4-FFF2-40B4-BE49-F238E27FC236}">
                <a16:creationId xmlns:a16="http://schemas.microsoft.com/office/drawing/2014/main" id="{CE75696C-FE6E-47DE-B9B4-B5A2AD917A20}"/>
              </a:ext>
            </a:extLst>
          </p:cNvPr>
          <p:cNvSpPr/>
          <p:nvPr/>
        </p:nvSpPr>
        <p:spPr>
          <a:xfrm>
            <a:off x="2950185" y="3502068"/>
            <a:ext cx="596884" cy="193867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>
                <a:solidFill>
                  <a:schemeClr val="dk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 3</a:t>
            </a:r>
          </a:p>
        </p:txBody>
      </p:sp>
      <p:sp>
        <p:nvSpPr>
          <p:cNvPr id="246" name="Rectangle 245">
            <a:extLst>
              <a:ext uri="{FF2B5EF4-FFF2-40B4-BE49-F238E27FC236}">
                <a16:creationId xmlns:a16="http://schemas.microsoft.com/office/drawing/2014/main" id="{F4819000-BA09-4657-9204-7BCB280F322F}"/>
              </a:ext>
            </a:extLst>
          </p:cNvPr>
          <p:cNvSpPr/>
          <p:nvPr/>
        </p:nvSpPr>
        <p:spPr>
          <a:xfrm>
            <a:off x="2950185" y="2912116"/>
            <a:ext cx="596884" cy="193867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>
                <a:solidFill>
                  <a:schemeClr val="dk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 1</a:t>
            </a:r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29AF18DB-C7BF-8461-E891-A372FB06AF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39374" y="3256059"/>
            <a:ext cx="442913" cy="442913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4EADB1DC-1825-C2DC-1AAD-105D7A92BDFE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062120" y="1878130"/>
            <a:ext cx="452438" cy="452438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90DB43C7-2073-0500-DBF5-DC85204F002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85590" y="3965135"/>
            <a:ext cx="319088" cy="428625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598EDD63-7598-CE5B-43BB-B10C457788E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31833" y="3965134"/>
            <a:ext cx="319088" cy="428625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74CE88AB-9E2D-49A1-BC8D-D76DB5FD51C8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0252" r="20464"/>
          <a:stretch/>
        </p:blipFill>
        <p:spPr>
          <a:xfrm>
            <a:off x="6806233" y="3154994"/>
            <a:ext cx="352660" cy="318846"/>
          </a:xfrm>
          <a:prstGeom prst="rect">
            <a:avLst/>
          </a:prstGeom>
        </p:spPr>
      </p:pic>
      <p:sp>
        <p:nvSpPr>
          <p:cNvPr id="227" name="Rectangle 226">
            <a:extLst>
              <a:ext uri="{FF2B5EF4-FFF2-40B4-BE49-F238E27FC236}">
                <a16:creationId xmlns:a16="http://schemas.microsoft.com/office/drawing/2014/main" id="{8DA2EC65-5B5F-EEBD-C445-55C059F33243}"/>
              </a:ext>
            </a:extLst>
          </p:cNvPr>
          <p:cNvSpPr/>
          <p:nvPr/>
        </p:nvSpPr>
        <p:spPr>
          <a:xfrm>
            <a:off x="7692050" y="4191162"/>
            <a:ext cx="1236425" cy="1024128"/>
          </a:xfrm>
          <a:prstGeom prst="rect">
            <a:avLst/>
          </a:prstGeom>
          <a:noFill/>
          <a:ln w="95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229" name="Picture 228">
            <a:extLst>
              <a:ext uri="{FF2B5EF4-FFF2-40B4-BE49-F238E27FC236}">
                <a16:creationId xmlns:a16="http://schemas.microsoft.com/office/drawing/2014/main" id="{330C480E-F7E8-EBFD-D17A-86D0009A21D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629087" y="5130349"/>
            <a:ext cx="252056" cy="168037"/>
          </a:xfrm>
          <a:prstGeom prst="rect">
            <a:avLst/>
          </a:prstGeom>
        </p:spPr>
      </p:pic>
      <p:grpSp>
        <p:nvGrpSpPr>
          <p:cNvPr id="26" name="Group 25">
            <a:extLst>
              <a:ext uri="{FF2B5EF4-FFF2-40B4-BE49-F238E27FC236}">
                <a16:creationId xmlns:a16="http://schemas.microsoft.com/office/drawing/2014/main" id="{8CD3D1AA-C508-49CC-E6D6-850F0C02EB34}"/>
              </a:ext>
            </a:extLst>
          </p:cNvPr>
          <p:cNvGrpSpPr/>
          <p:nvPr/>
        </p:nvGrpSpPr>
        <p:grpSpPr>
          <a:xfrm>
            <a:off x="7730767" y="4417012"/>
            <a:ext cx="1158991" cy="684141"/>
            <a:chOff x="6200616" y="3870359"/>
            <a:chExt cx="1158991" cy="684141"/>
          </a:xfrm>
        </p:grpSpPr>
        <p:sp>
          <p:nvSpPr>
            <p:cNvPr id="228" name="TextBox 227">
              <a:extLst>
                <a:ext uri="{FF2B5EF4-FFF2-40B4-BE49-F238E27FC236}">
                  <a16:creationId xmlns:a16="http://schemas.microsoft.com/office/drawing/2014/main" id="{38D2211C-225B-BCC4-A6E1-B42B0DEC624E}"/>
                </a:ext>
              </a:extLst>
            </p:cNvPr>
            <p:cNvSpPr txBox="1"/>
            <p:nvPr/>
          </p:nvSpPr>
          <p:spPr>
            <a:xfrm>
              <a:off x="6200616" y="4277501"/>
              <a:ext cx="1158991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ct val="90000"/>
                </a:lnSpc>
                <a:spcAft>
                  <a:spcPts val="600"/>
                </a:spcAft>
              </a:pPr>
              <a:r>
                <a:rPr lang="en-US" sz="1000">
                  <a:latin typeface="Segoe UI" panose="020B0502040204020203" pitchFamily="34" charset="0"/>
                  <a:cs typeface="Segoe UI" panose="020B0502040204020203" pitchFamily="34" charset="0"/>
                </a:rPr>
                <a:t>Outbound endpoint 10.0.0.19</a:t>
              </a:r>
            </a:p>
          </p:txBody>
        </p: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C9D66C72-92BA-B189-575F-F0F272CDA23F}"/>
                </a:ext>
              </a:extLst>
            </p:cNvPr>
            <p:cNvGrpSpPr/>
            <p:nvPr/>
          </p:nvGrpSpPr>
          <p:grpSpPr>
            <a:xfrm>
              <a:off x="6563900" y="3870359"/>
              <a:ext cx="432422" cy="295564"/>
              <a:chOff x="7388618" y="5616779"/>
              <a:chExt cx="519417" cy="497926"/>
            </a:xfrm>
          </p:grpSpPr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F52AEFD6-6F44-38CE-8E7D-DDDBD9E1B456}"/>
                  </a:ext>
                </a:extLst>
              </p:cNvPr>
              <p:cNvSpPr/>
              <p:nvPr/>
            </p:nvSpPr>
            <p:spPr>
              <a:xfrm>
                <a:off x="7546085" y="5616779"/>
                <a:ext cx="361950" cy="497926"/>
              </a:xfrm>
              <a:prstGeom prst="rect">
                <a:avLst/>
              </a:prstGeom>
              <a:noFill/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85" name="Arrow: Right 84">
                <a:extLst>
                  <a:ext uri="{FF2B5EF4-FFF2-40B4-BE49-F238E27FC236}">
                    <a16:creationId xmlns:a16="http://schemas.microsoft.com/office/drawing/2014/main" id="{C07DB96E-1CAE-83EF-E2CD-AABD6B598397}"/>
                  </a:ext>
                </a:extLst>
              </p:cNvPr>
              <p:cNvSpPr/>
              <p:nvPr/>
            </p:nvSpPr>
            <p:spPr>
              <a:xfrm flipH="1">
                <a:off x="7388618" y="5815098"/>
                <a:ext cx="361950" cy="133635"/>
              </a:xfrm>
              <a:prstGeom prst="rightArrow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234" name="Rectangle 233">
            <a:extLst>
              <a:ext uri="{FF2B5EF4-FFF2-40B4-BE49-F238E27FC236}">
                <a16:creationId xmlns:a16="http://schemas.microsoft.com/office/drawing/2014/main" id="{D9EDDA55-45CC-175D-F2DD-9BE2D426CAF0}"/>
              </a:ext>
            </a:extLst>
          </p:cNvPr>
          <p:cNvSpPr/>
          <p:nvPr/>
        </p:nvSpPr>
        <p:spPr>
          <a:xfrm>
            <a:off x="7694435" y="2969772"/>
            <a:ext cx="1236425" cy="1024128"/>
          </a:xfrm>
          <a:prstGeom prst="rect">
            <a:avLst/>
          </a:prstGeom>
          <a:noFill/>
          <a:ln w="95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1BE6C6CE-221C-6019-62C5-EDADA4DB88F2}"/>
              </a:ext>
            </a:extLst>
          </p:cNvPr>
          <p:cNvGrpSpPr/>
          <p:nvPr/>
        </p:nvGrpSpPr>
        <p:grpSpPr>
          <a:xfrm>
            <a:off x="7729373" y="3264535"/>
            <a:ext cx="1166549" cy="683053"/>
            <a:chOff x="6208770" y="2741735"/>
            <a:chExt cx="1166549" cy="683053"/>
          </a:xfrm>
        </p:grpSpPr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8A951D58-A7AD-2106-71A6-41BB4729E033}"/>
                </a:ext>
              </a:extLst>
            </p:cNvPr>
            <p:cNvGrpSpPr/>
            <p:nvPr/>
          </p:nvGrpSpPr>
          <p:grpSpPr>
            <a:xfrm>
              <a:off x="6575833" y="2741735"/>
              <a:ext cx="432422" cy="295564"/>
              <a:chOff x="7880109" y="4767796"/>
              <a:chExt cx="519417" cy="497926"/>
            </a:xfrm>
          </p:grpSpPr>
          <p:sp>
            <p:nvSpPr>
              <p:cNvPr id="81" name="Rectangle 80">
                <a:extLst>
                  <a:ext uri="{FF2B5EF4-FFF2-40B4-BE49-F238E27FC236}">
                    <a16:creationId xmlns:a16="http://schemas.microsoft.com/office/drawing/2014/main" id="{0556346D-3FDC-F1A5-D15D-0FADB99E1686}"/>
                  </a:ext>
                </a:extLst>
              </p:cNvPr>
              <p:cNvSpPr/>
              <p:nvPr/>
            </p:nvSpPr>
            <p:spPr>
              <a:xfrm>
                <a:off x="8037576" y="4767796"/>
                <a:ext cx="361950" cy="497926"/>
              </a:xfrm>
              <a:prstGeom prst="rect">
                <a:avLst/>
              </a:prstGeom>
              <a:noFill/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82" name="Arrow: Right 81">
                <a:extLst>
                  <a:ext uri="{FF2B5EF4-FFF2-40B4-BE49-F238E27FC236}">
                    <a16:creationId xmlns:a16="http://schemas.microsoft.com/office/drawing/2014/main" id="{0C6146E6-C054-28AE-3035-DA73ED80983C}"/>
                  </a:ext>
                </a:extLst>
              </p:cNvPr>
              <p:cNvSpPr/>
              <p:nvPr/>
            </p:nvSpPr>
            <p:spPr>
              <a:xfrm>
                <a:off x="7880109" y="4966115"/>
                <a:ext cx="361950" cy="133635"/>
              </a:xfrm>
              <a:prstGeom prst="rightArrow">
                <a:avLst/>
              </a:prstGeom>
              <a:solidFill>
                <a:srgbClr val="7030A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sp>
          <p:nvSpPr>
            <p:cNvPr id="235" name="TextBox 234">
              <a:extLst>
                <a:ext uri="{FF2B5EF4-FFF2-40B4-BE49-F238E27FC236}">
                  <a16:creationId xmlns:a16="http://schemas.microsoft.com/office/drawing/2014/main" id="{A0C0939A-2951-88F1-50BD-6ABAD983D26A}"/>
                </a:ext>
              </a:extLst>
            </p:cNvPr>
            <p:cNvSpPr txBox="1"/>
            <p:nvPr/>
          </p:nvSpPr>
          <p:spPr>
            <a:xfrm>
              <a:off x="6208770" y="3147789"/>
              <a:ext cx="1166549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ct val="90000"/>
                </a:lnSpc>
                <a:spcAft>
                  <a:spcPts val="600"/>
                </a:spcAft>
              </a:pPr>
              <a:r>
                <a:rPr lang="en-US" sz="1000">
                  <a:latin typeface="Segoe UI" panose="020B0502040204020203" pitchFamily="34" charset="0"/>
                  <a:cs typeface="Segoe UI" panose="020B0502040204020203" pitchFamily="34" charset="0"/>
                </a:rPr>
                <a:t>Inbound endpoint 10.0.0.8</a:t>
              </a:r>
            </a:p>
          </p:txBody>
        </p:sp>
      </p:grpSp>
      <p:pic>
        <p:nvPicPr>
          <p:cNvPr id="236" name="Picture 235">
            <a:extLst>
              <a:ext uri="{FF2B5EF4-FFF2-40B4-BE49-F238E27FC236}">
                <a16:creationId xmlns:a16="http://schemas.microsoft.com/office/drawing/2014/main" id="{A2B38E7F-00FD-361E-59F3-F5D5C8EB2A1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650007" y="2860359"/>
            <a:ext cx="252056" cy="168037"/>
          </a:xfrm>
          <a:prstGeom prst="rect">
            <a:avLst/>
          </a:prstGeom>
        </p:spPr>
      </p:pic>
      <p:pic>
        <p:nvPicPr>
          <p:cNvPr id="97" name="Picture 2" descr="Ultimate guide for Azure DNS Private resolver | by Sharmila Musunuru |  Microsoft Azure | May, 2022 | Medium">
            <a:extLst>
              <a:ext uri="{FF2B5EF4-FFF2-40B4-BE49-F238E27FC236}">
                <a16:creationId xmlns:a16="http://schemas.microsoft.com/office/drawing/2014/main" id="{124DBBA1-D972-32BB-D947-A3D78953719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874497" y="3713692"/>
            <a:ext cx="1106498" cy="993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0" name="Picture 99">
            <a:extLst>
              <a:ext uri="{FF2B5EF4-FFF2-40B4-BE49-F238E27FC236}">
                <a16:creationId xmlns:a16="http://schemas.microsoft.com/office/drawing/2014/main" id="{3E7477AE-3D55-AD4E-876B-463B5031E1D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82349" y="827161"/>
            <a:ext cx="452438" cy="452438"/>
          </a:xfrm>
          <a:prstGeom prst="rect">
            <a:avLst/>
          </a:prstGeom>
        </p:spPr>
      </p:pic>
      <p:sp>
        <p:nvSpPr>
          <p:cNvPr id="170" name="TextBox 169">
            <a:extLst>
              <a:ext uri="{FF2B5EF4-FFF2-40B4-BE49-F238E27FC236}">
                <a16:creationId xmlns:a16="http://schemas.microsoft.com/office/drawing/2014/main" id="{61F2A692-84EF-A7EE-8D6C-7518919E8C5F}"/>
              </a:ext>
            </a:extLst>
          </p:cNvPr>
          <p:cNvSpPr txBox="1"/>
          <p:nvPr/>
        </p:nvSpPr>
        <p:spPr>
          <a:xfrm>
            <a:off x="3186043" y="3731884"/>
            <a:ext cx="730347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DNS query</a:t>
            </a:r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91D248E0-13BE-4C2C-951B-429D7F77BBF6}"/>
              </a:ext>
            </a:extLst>
          </p:cNvPr>
          <p:cNvSpPr/>
          <p:nvPr/>
        </p:nvSpPr>
        <p:spPr bwMode="auto">
          <a:xfrm>
            <a:off x="5985039" y="636729"/>
            <a:ext cx="6363084" cy="4926938"/>
          </a:xfrm>
          <a:prstGeom prst="rect">
            <a:avLst/>
          </a:prstGeom>
          <a:noFill/>
          <a:ln w="12700">
            <a:solidFill>
              <a:schemeClr val="tx1">
                <a:lumMod val="50000"/>
                <a:lumOff val="50000"/>
              </a:schemeClr>
            </a:solidFill>
            <a:prstDash val="dash"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79259" tIns="143407" rIns="179259" bIns="143407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13927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it-IT" sz="600">
              <a:solidFill>
                <a:srgbClr val="4472C4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86" name="Connector: Elbow 185">
            <a:extLst>
              <a:ext uri="{FF2B5EF4-FFF2-40B4-BE49-F238E27FC236}">
                <a16:creationId xmlns:a16="http://schemas.microsoft.com/office/drawing/2014/main" id="{E48491A6-8016-6870-41E4-840EADC2CB2D}"/>
              </a:ext>
            </a:extLst>
          </p:cNvPr>
          <p:cNvCxnSpPr>
            <a:cxnSpLocks/>
          </p:cNvCxnSpPr>
          <p:nvPr/>
        </p:nvCxnSpPr>
        <p:spPr>
          <a:xfrm flipV="1">
            <a:off x="9111647" y="2747239"/>
            <a:ext cx="196922" cy="1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14" name="Picture 2" descr="\\MAGNUM\Projects\Microsoft\Cloud Power FY12\Design\ICONS_PNG\Tower.png">
            <a:extLst>
              <a:ext uri="{FF2B5EF4-FFF2-40B4-BE49-F238E27FC236}">
                <a16:creationId xmlns:a16="http://schemas.microsoft.com/office/drawing/2014/main" id="{48A76D63-338B-8439-818D-6FE59D4991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duotone>
              <a:prstClr val="black"/>
              <a:srgbClr val="4472C4">
                <a:tint val="45000"/>
                <a:satMod val="400000"/>
              </a:srgbClr>
            </a:duotone>
          </a:blip>
          <a:stretch>
            <a:fillRect/>
          </a:stretch>
        </p:blipFill>
        <p:spPr bwMode="auto">
          <a:xfrm>
            <a:off x="1722474" y="4106133"/>
            <a:ext cx="739436" cy="739436"/>
          </a:xfrm>
          <a:prstGeom prst="rect">
            <a:avLst/>
          </a:prstGeom>
          <a:noFill/>
        </p:spPr>
      </p:pic>
      <p:cxnSp>
        <p:nvCxnSpPr>
          <p:cNvPr id="20" name="Connector: Curved 19">
            <a:extLst>
              <a:ext uri="{FF2B5EF4-FFF2-40B4-BE49-F238E27FC236}">
                <a16:creationId xmlns:a16="http://schemas.microsoft.com/office/drawing/2014/main" id="{A80C324E-2D72-D62C-FDEA-462B049242BE}"/>
              </a:ext>
            </a:extLst>
          </p:cNvPr>
          <p:cNvCxnSpPr>
            <a:cxnSpLocks/>
            <a:stCxn id="53" idx="2"/>
            <a:endCxn id="81" idx="0"/>
          </p:cNvCxnSpPr>
          <p:nvPr/>
        </p:nvCxnSpPr>
        <p:spPr>
          <a:xfrm rot="16200000" flipH="1">
            <a:off x="7866283" y="2752624"/>
            <a:ext cx="933966" cy="89854"/>
          </a:xfrm>
          <a:prstGeom prst="curvedConnector3">
            <a:avLst>
              <a:gd name="adj1" fmla="val 50000"/>
            </a:avLst>
          </a:prstGeom>
          <a:ln w="19050">
            <a:solidFill>
              <a:srgbClr val="7030A0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4" name="Connector: Curved 23">
            <a:extLst>
              <a:ext uri="{FF2B5EF4-FFF2-40B4-BE49-F238E27FC236}">
                <a16:creationId xmlns:a16="http://schemas.microsoft.com/office/drawing/2014/main" id="{8729E742-91AC-40F7-1FED-71EF9CBAD08B}"/>
              </a:ext>
            </a:extLst>
          </p:cNvPr>
          <p:cNvCxnSpPr>
            <a:cxnSpLocks/>
            <a:stCxn id="100" idx="1"/>
            <a:endCxn id="53" idx="0"/>
          </p:cNvCxnSpPr>
          <p:nvPr/>
        </p:nvCxnSpPr>
        <p:spPr>
          <a:xfrm rot="10800000" flipV="1">
            <a:off x="8288339" y="1053380"/>
            <a:ext cx="794010" cy="824750"/>
          </a:xfrm>
          <a:prstGeom prst="curvedConnector2">
            <a:avLst/>
          </a:prstGeom>
          <a:ln w="19050">
            <a:solidFill>
              <a:srgbClr val="7030A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104" name="Picture 2">
            <a:extLst>
              <a:ext uri="{FF2B5EF4-FFF2-40B4-BE49-F238E27FC236}">
                <a16:creationId xmlns:a16="http://schemas.microsoft.com/office/drawing/2014/main" id="{6F084D31-9F8A-FC45-4D2A-F1DCC1EF25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/>
        </p:blipFill>
        <p:spPr bwMode="auto">
          <a:xfrm>
            <a:off x="11479385" y="2880072"/>
            <a:ext cx="210018" cy="322769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32AE7708-C09E-6369-1601-259EC5148642}"/>
              </a:ext>
            </a:extLst>
          </p:cNvPr>
          <p:cNvSpPr/>
          <p:nvPr/>
        </p:nvSpPr>
        <p:spPr>
          <a:xfrm>
            <a:off x="11273272" y="2702588"/>
            <a:ext cx="999374" cy="657049"/>
          </a:xfrm>
          <a:prstGeom prst="rect">
            <a:avLst/>
          </a:prstGeom>
          <a:noFill/>
          <a:ln w="12700">
            <a:prstDash val="sysDash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179191" tIns="143354" rIns="179191" bIns="143354" numCol="1" spcCol="0" rtlCol="0" fromWordArt="0" anchor="t" anchorCtr="1" forceAA="0" compatLnSpc="1">
            <a:prstTxWarp prst="textNoShape">
              <a:avLst/>
            </a:prstTxWarp>
            <a:noAutofit/>
          </a:bodyPr>
          <a:lstStyle/>
          <a:p>
            <a:pPr algn="ctr" defTabSz="913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800">
              <a:solidFill>
                <a:prstClr val="black">
                  <a:lumMod val="50000"/>
                  <a:lumOff val="50000"/>
                </a:prst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A796B1F-596E-F0FA-6698-35EF17BF4F2F}"/>
              </a:ext>
            </a:extLst>
          </p:cNvPr>
          <p:cNvSpPr txBox="1"/>
          <p:nvPr/>
        </p:nvSpPr>
        <p:spPr>
          <a:xfrm>
            <a:off x="11677251" y="2807123"/>
            <a:ext cx="602477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Spoke 1</a:t>
            </a:r>
          </a:p>
        </p:txBody>
      </p:sp>
      <p:pic>
        <p:nvPicPr>
          <p:cNvPr id="119" name="Picture 2">
            <a:extLst>
              <a:ext uri="{FF2B5EF4-FFF2-40B4-BE49-F238E27FC236}">
                <a16:creationId xmlns:a16="http://schemas.microsoft.com/office/drawing/2014/main" id="{EDB259B1-4DFA-DD8D-17C0-6E35929D9E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/>
        </p:blipFill>
        <p:spPr bwMode="auto">
          <a:xfrm>
            <a:off x="11072890" y="3751100"/>
            <a:ext cx="210018" cy="322769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21" name="Rectangle 120">
            <a:extLst>
              <a:ext uri="{FF2B5EF4-FFF2-40B4-BE49-F238E27FC236}">
                <a16:creationId xmlns:a16="http://schemas.microsoft.com/office/drawing/2014/main" id="{7662CB08-B8AB-DAC5-02B7-60A22CBD8B5B}"/>
              </a:ext>
            </a:extLst>
          </p:cNvPr>
          <p:cNvSpPr/>
          <p:nvPr/>
        </p:nvSpPr>
        <p:spPr>
          <a:xfrm>
            <a:off x="10827591" y="3573616"/>
            <a:ext cx="1105204" cy="657049"/>
          </a:xfrm>
          <a:prstGeom prst="rect">
            <a:avLst/>
          </a:prstGeom>
          <a:noFill/>
          <a:ln w="12700">
            <a:solidFill>
              <a:srgbClr val="4472C4"/>
            </a:solidFill>
            <a:prstDash val="sysDash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179191" tIns="143354" rIns="179191" bIns="143354" numCol="1" spcCol="0" rtlCol="0" fromWordArt="0" anchor="t" anchorCtr="1" forceAA="0" compatLnSpc="1">
            <a:prstTxWarp prst="textNoShape">
              <a:avLst/>
            </a:prstTxWarp>
            <a:noAutofit/>
          </a:bodyPr>
          <a:lstStyle/>
          <a:p>
            <a:pPr algn="ctr" defTabSz="913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800">
              <a:solidFill>
                <a:prstClr val="black">
                  <a:lumMod val="50000"/>
                  <a:lumOff val="50000"/>
                </a:prst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FDD7A3F2-38D8-DF11-4ED6-4178DAF4072B}"/>
              </a:ext>
            </a:extLst>
          </p:cNvPr>
          <p:cNvSpPr txBox="1"/>
          <p:nvPr/>
        </p:nvSpPr>
        <p:spPr>
          <a:xfrm>
            <a:off x="11270756" y="3678151"/>
            <a:ext cx="602477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Spoke 2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130E8829-34BA-9C11-4DAC-E8BC8AFB3B6E}"/>
              </a:ext>
            </a:extLst>
          </p:cNvPr>
          <p:cNvSpPr txBox="1"/>
          <p:nvPr/>
        </p:nvSpPr>
        <p:spPr>
          <a:xfrm>
            <a:off x="6379357" y="2313419"/>
            <a:ext cx="1050653" cy="21057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10.0.0.0/24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7D5542B6-E342-CA64-EEE5-047AEB8A9538}"/>
              </a:ext>
            </a:extLst>
          </p:cNvPr>
          <p:cNvSpPr txBox="1"/>
          <p:nvPr/>
        </p:nvSpPr>
        <p:spPr>
          <a:xfrm>
            <a:off x="7576027" y="2817295"/>
            <a:ext cx="806210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10.0.0.0/28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4EBA5E69-10CA-73E0-5030-B30420B0F31A}"/>
              </a:ext>
            </a:extLst>
          </p:cNvPr>
          <p:cNvSpPr txBox="1"/>
          <p:nvPr/>
        </p:nvSpPr>
        <p:spPr>
          <a:xfrm>
            <a:off x="7615850" y="4033058"/>
            <a:ext cx="806210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10.0.0.16/28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E91CFEB1-4825-50F5-0566-DF966DA3BCEA}"/>
              </a:ext>
            </a:extLst>
          </p:cNvPr>
          <p:cNvSpPr txBox="1"/>
          <p:nvPr/>
        </p:nvSpPr>
        <p:spPr>
          <a:xfrm>
            <a:off x="11635968" y="2539369"/>
            <a:ext cx="673333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10.1.0.0/24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91BA21C4-9E2C-F75A-40C6-E7F6570A70A5}"/>
              </a:ext>
            </a:extLst>
          </p:cNvPr>
          <p:cNvSpPr txBox="1"/>
          <p:nvPr/>
        </p:nvSpPr>
        <p:spPr>
          <a:xfrm>
            <a:off x="11222269" y="3411670"/>
            <a:ext cx="673333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10.2.0.0/24</a:t>
            </a:r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0993EE8D-5DEE-3F87-0ACA-02A13E3240B5}"/>
              </a:ext>
            </a:extLst>
          </p:cNvPr>
          <p:cNvSpPr txBox="1"/>
          <p:nvPr/>
        </p:nvSpPr>
        <p:spPr>
          <a:xfrm>
            <a:off x="6042798" y="770284"/>
            <a:ext cx="3021579" cy="3816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spcAft>
                <a:spcPts val="600"/>
              </a:spcAft>
              <a:defRPr sz="900">
                <a:solidFill>
                  <a:srgbClr val="0070C0"/>
                </a:solidFill>
              </a:defRPr>
            </a:lvl1pPr>
          </a:lstStyle>
          <a:p>
            <a:pPr algn="l"/>
            <a:r>
              <a:rPr lang="en-US" sz="11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abc.privatelink.blob.core.windows.net - 10.4.0.1</a:t>
            </a:r>
          </a:p>
          <a:p>
            <a:pPr algn="l"/>
            <a:r>
              <a:rPr lang="en-US" sz="11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abc.privatelink.azure-api.net - 10.4.0.2</a:t>
            </a:r>
            <a:endParaRPr lang="en-SG" sz="110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D0C1C00F-634E-B4B6-1CC9-DBA9025B41E0}"/>
              </a:ext>
            </a:extLst>
          </p:cNvPr>
          <p:cNvSpPr txBox="1"/>
          <p:nvPr/>
        </p:nvSpPr>
        <p:spPr>
          <a:xfrm>
            <a:off x="2706591" y="4444762"/>
            <a:ext cx="935846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192.168.0.1 &amp; 2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6071FE4B-42F9-581A-DE3A-410E0C8F665A}"/>
              </a:ext>
            </a:extLst>
          </p:cNvPr>
          <p:cNvSpPr txBox="1"/>
          <p:nvPr/>
        </p:nvSpPr>
        <p:spPr>
          <a:xfrm>
            <a:off x="9510056" y="806491"/>
            <a:ext cx="17728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>
                <a:latin typeface="Segoe UI" panose="020B0502040204020203" pitchFamily="34" charset="0"/>
                <a:cs typeface="Segoe UI" panose="020B0502040204020203" pitchFamily="34" charset="0"/>
              </a:rPr>
              <a:t>Azure private DNS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D5515289-62F5-B820-11A2-9AEB465351FA}"/>
              </a:ext>
            </a:extLst>
          </p:cNvPr>
          <p:cNvSpPr txBox="1"/>
          <p:nvPr/>
        </p:nvSpPr>
        <p:spPr>
          <a:xfrm>
            <a:off x="7270215" y="1755712"/>
            <a:ext cx="12051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>
                <a:latin typeface="Segoe UI" panose="020B0502040204020203" pitchFamily="34" charset="0"/>
                <a:cs typeface="Segoe UI" panose="020B0502040204020203" pitchFamily="34" charset="0"/>
              </a:rPr>
              <a:t>Azure DNS</a:t>
            </a:r>
          </a:p>
        </p:txBody>
      </p:sp>
      <p:pic>
        <p:nvPicPr>
          <p:cNvPr id="145" name="Picture 2">
            <a:extLst>
              <a:ext uri="{FF2B5EF4-FFF2-40B4-BE49-F238E27FC236}">
                <a16:creationId xmlns:a16="http://schemas.microsoft.com/office/drawing/2014/main" id="{6CDFE434-3AD9-E7AA-735A-90CEFD10C3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/>
        </p:blipFill>
        <p:spPr bwMode="auto">
          <a:xfrm>
            <a:off x="2316093" y="2594550"/>
            <a:ext cx="210018" cy="322769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cxnSp>
        <p:nvCxnSpPr>
          <p:cNvPr id="149" name="Connector: Curved 148">
            <a:extLst>
              <a:ext uri="{FF2B5EF4-FFF2-40B4-BE49-F238E27FC236}">
                <a16:creationId xmlns:a16="http://schemas.microsoft.com/office/drawing/2014/main" id="{E373F6EC-032B-B6A6-8C17-17E3C58944AC}"/>
              </a:ext>
            </a:extLst>
          </p:cNvPr>
          <p:cNvCxnSpPr>
            <a:cxnSpLocks/>
            <a:endCxn id="145" idx="3"/>
          </p:cNvCxnSpPr>
          <p:nvPr/>
        </p:nvCxnSpPr>
        <p:spPr>
          <a:xfrm rot="16200000" flipV="1">
            <a:off x="2299874" y="2982174"/>
            <a:ext cx="1109409" cy="656931"/>
          </a:xfrm>
          <a:prstGeom prst="curvedConnector2">
            <a:avLst/>
          </a:prstGeom>
          <a:ln w="19050">
            <a:solidFill>
              <a:srgbClr val="7030A0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" name="Connector: Elbow 1">
            <a:extLst>
              <a:ext uri="{FF2B5EF4-FFF2-40B4-BE49-F238E27FC236}">
                <a16:creationId xmlns:a16="http://schemas.microsoft.com/office/drawing/2014/main" id="{D6496574-1A29-4ED3-5744-0DBB511277F2}"/>
              </a:ext>
            </a:extLst>
          </p:cNvPr>
          <p:cNvCxnSpPr>
            <a:cxnSpLocks/>
          </p:cNvCxnSpPr>
          <p:nvPr/>
        </p:nvCxnSpPr>
        <p:spPr>
          <a:xfrm rot="16200000" flipV="1">
            <a:off x="8574752" y="2013417"/>
            <a:ext cx="1467637" cy="2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840CAC6D-8F47-D51B-24E2-80AD992E131F}"/>
              </a:ext>
            </a:extLst>
          </p:cNvPr>
          <p:cNvSpPr txBox="1"/>
          <p:nvPr/>
        </p:nvSpPr>
        <p:spPr>
          <a:xfrm>
            <a:off x="11661208" y="3140339"/>
            <a:ext cx="390415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VM 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C0BC5A9-208D-D977-F7EE-56C2C163D62C}"/>
              </a:ext>
            </a:extLst>
          </p:cNvPr>
          <p:cNvSpPr txBox="1"/>
          <p:nvPr/>
        </p:nvSpPr>
        <p:spPr>
          <a:xfrm>
            <a:off x="11295366" y="3993901"/>
            <a:ext cx="390415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VM 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B74F647-DB20-32E0-1ED9-9B3FEC5638B0}"/>
              </a:ext>
            </a:extLst>
          </p:cNvPr>
          <p:cNvSpPr txBox="1"/>
          <p:nvPr/>
        </p:nvSpPr>
        <p:spPr>
          <a:xfrm>
            <a:off x="9448263" y="1174794"/>
            <a:ext cx="1150269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Virtual network link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2A2D8C-626B-0AE3-8D74-D2C39C73D553}"/>
              </a:ext>
            </a:extLst>
          </p:cNvPr>
          <p:cNvSpPr txBox="1"/>
          <p:nvPr/>
        </p:nvSpPr>
        <p:spPr>
          <a:xfrm>
            <a:off x="2221988" y="4741596"/>
            <a:ext cx="3513766" cy="10695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spcAft>
                <a:spcPts val="600"/>
              </a:spcAft>
              <a:defRPr sz="900">
                <a:solidFill>
                  <a:srgbClr val="0070C0"/>
                </a:solidFill>
              </a:defRPr>
            </a:lvl1pPr>
          </a:lstStyle>
          <a:p>
            <a:pPr algn="l"/>
            <a:r>
              <a:rPr lang="en-US" sz="11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App1.onpremises.company.com  - 192.168.0.8</a:t>
            </a:r>
          </a:p>
          <a:p>
            <a:pPr algn="l"/>
            <a:r>
              <a:rPr lang="en-US" sz="11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App2.onpremises.company.com  - 192.168.0.9</a:t>
            </a:r>
          </a:p>
          <a:p>
            <a:pPr algn="l"/>
            <a:r>
              <a:rPr lang="en-US" sz="11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blob.core.windows.net - 10.0.0.8 (forwarder)</a:t>
            </a:r>
          </a:p>
          <a:p>
            <a:pPr algn="l"/>
            <a:r>
              <a:rPr lang="en-US" sz="11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azure-api.net - 10.0.0.8 (forwarder)</a:t>
            </a:r>
          </a:p>
          <a:p>
            <a:pPr algn="l"/>
            <a:endParaRPr lang="en-US" sz="110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22DAF40-F84B-6373-6911-DB21606935B6}"/>
              </a:ext>
            </a:extLst>
          </p:cNvPr>
          <p:cNvSpPr txBox="1"/>
          <p:nvPr/>
        </p:nvSpPr>
        <p:spPr>
          <a:xfrm>
            <a:off x="2352047" y="2300337"/>
            <a:ext cx="105834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>
                <a:latin typeface="Segoe UI" panose="020B0502040204020203" pitchFamily="34" charset="0"/>
                <a:cs typeface="Segoe UI" panose="020B0502040204020203" pitchFamily="34" charset="0"/>
              </a:rPr>
              <a:t>On-premises</a:t>
            </a:r>
          </a:p>
        </p:txBody>
      </p:sp>
      <p:grpSp>
        <p:nvGrpSpPr>
          <p:cNvPr id="93" name="Group 92">
            <a:extLst>
              <a:ext uri="{FF2B5EF4-FFF2-40B4-BE49-F238E27FC236}">
                <a16:creationId xmlns:a16="http://schemas.microsoft.com/office/drawing/2014/main" id="{EF52108F-B699-CC05-CFD9-136ACAFD3E93}"/>
              </a:ext>
            </a:extLst>
          </p:cNvPr>
          <p:cNvGrpSpPr/>
          <p:nvPr/>
        </p:nvGrpSpPr>
        <p:grpSpPr>
          <a:xfrm>
            <a:off x="8692245" y="2391781"/>
            <a:ext cx="285790" cy="214343"/>
            <a:chOff x="2849996" y="792540"/>
            <a:chExt cx="285790" cy="21434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7F23D935-6ABE-40DC-4747-F4461F334112}"/>
                </a:ext>
              </a:extLst>
            </p:cNvPr>
            <p:cNvSpPr/>
            <p:nvPr/>
          </p:nvSpPr>
          <p:spPr>
            <a:xfrm>
              <a:off x="2858196" y="839005"/>
              <a:ext cx="269390" cy="121414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99" name="Picture 98">
              <a:extLst>
                <a:ext uri="{FF2B5EF4-FFF2-40B4-BE49-F238E27FC236}">
                  <a16:creationId xmlns:a16="http://schemas.microsoft.com/office/drawing/2014/main" id="{84A417C1-7563-7AD9-FDE8-CC822F52B42B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849996" y="792540"/>
              <a:ext cx="285790" cy="214343"/>
            </a:xfrm>
            <a:prstGeom prst="rect">
              <a:avLst/>
            </a:prstGeom>
            <a:ln>
              <a:noFill/>
            </a:ln>
          </p:spPr>
        </p:pic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E96A6D50-767D-C6C0-1D56-ECC70A44BB1A}"/>
              </a:ext>
            </a:extLst>
          </p:cNvPr>
          <p:cNvGrpSpPr/>
          <p:nvPr/>
        </p:nvGrpSpPr>
        <p:grpSpPr>
          <a:xfrm>
            <a:off x="11306170" y="2589092"/>
            <a:ext cx="285790" cy="214343"/>
            <a:chOff x="2849996" y="792540"/>
            <a:chExt cx="285790" cy="214343"/>
          </a:xfrm>
        </p:grpSpPr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B50F369B-D832-B0E8-1957-52C91BC924B2}"/>
                </a:ext>
              </a:extLst>
            </p:cNvPr>
            <p:cNvSpPr/>
            <p:nvPr/>
          </p:nvSpPr>
          <p:spPr>
            <a:xfrm>
              <a:off x="2858196" y="839005"/>
              <a:ext cx="269390" cy="121414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105" name="Picture 104">
              <a:extLst>
                <a:ext uri="{FF2B5EF4-FFF2-40B4-BE49-F238E27FC236}">
                  <a16:creationId xmlns:a16="http://schemas.microsoft.com/office/drawing/2014/main" id="{5237F669-FCE7-9351-F9CF-8ED1FF08AD70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849996" y="792540"/>
              <a:ext cx="285790" cy="214343"/>
            </a:xfrm>
            <a:prstGeom prst="rect">
              <a:avLst/>
            </a:prstGeom>
            <a:ln>
              <a:noFill/>
            </a:ln>
          </p:spPr>
        </p:pic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13B04EEF-CF9E-559C-5C03-C71EA69666AA}"/>
              </a:ext>
            </a:extLst>
          </p:cNvPr>
          <p:cNvGrpSpPr/>
          <p:nvPr/>
        </p:nvGrpSpPr>
        <p:grpSpPr>
          <a:xfrm>
            <a:off x="10860758" y="3473841"/>
            <a:ext cx="285790" cy="214343"/>
            <a:chOff x="2849996" y="792540"/>
            <a:chExt cx="285790" cy="214343"/>
          </a:xfrm>
        </p:grpSpPr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89D30E3C-48F3-055A-9431-CC01E3238449}"/>
                </a:ext>
              </a:extLst>
            </p:cNvPr>
            <p:cNvSpPr/>
            <p:nvPr/>
          </p:nvSpPr>
          <p:spPr>
            <a:xfrm>
              <a:off x="2858196" y="839005"/>
              <a:ext cx="269390" cy="121414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108" name="Picture 107">
              <a:extLst>
                <a:ext uri="{FF2B5EF4-FFF2-40B4-BE49-F238E27FC236}">
                  <a16:creationId xmlns:a16="http://schemas.microsoft.com/office/drawing/2014/main" id="{D002EF47-D410-AC6E-8D68-2FB12D3C5C3B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849996" y="792540"/>
              <a:ext cx="285790" cy="214343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8" name="Oval 7">
            <a:extLst>
              <a:ext uri="{FF2B5EF4-FFF2-40B4-BE49-F238E27FC236}">
                <a16:creationId xmlns:a16="http://schemas.microsoft.com/office/drawing/2014/main" id="{3EDD32E3-D13E-B98A-4146-2EA731C7473F}"/>
              </a:ext>
            </a:extLst>
          </p:cNvPr>
          <p:cNvSpPr/>
          <p:nvPr/>
        </p:nvSpPr>
        <p:spPr>
          <a:xfrm>
            <a:off x="2808447" y="3026516"/>
            <a:ext cx="292608" cy="292608"/>
          </a:xfrm>
          <a:prstGeom prst="ellipse">
            <a:avLst/>
          </a:prstGeom>
          <a:solidFill>
            <a:srgbClr val="107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D164A69-678B-484C-2D9E-B8E1DA784F61}"/>
              </a:ext>
            </a:extLst>
          </p:cNvPr>
          <p:cNvSpPr/>
          <p:nvPr/>
        </p:nvSpPr>
        <p:spPr>
          <a:xfrm>
            <a:off x="8142609" y="2467864"/>
            <a:ext cx="292608" cy="292608"/>
          </a:xfrm>
          <a:prstGeom prst="ellipse">
            <a:avLst/>
          </a:prstGeom>
          <a:solidFill>
            <a:srgbClr val="107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2B052750-D012-4D70-11A7-61CBE3BA977A}"/>
              </a:ext>
            </a:extLst>
          </p:cNvPr>
          <p:cNvSpPr/>
          <p:nvPr/>
        </p:nvSpPr>
        <p:spPr>
          <a:xfrm>
            <a:off x="8143419" y="1327754"/>
            <a:ext cx="320040" cy="320040"/>
          </a:xfrm>
          <a:prstGeom prst="ellipse">
            <a:avLst/>
          </a:prstGeom>
          <a:solidFill>
            <a:srgbClr val="107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</a:p>
        </p:txBody>
      </p:sp>
      <p:sp>
        <p:nvSpPr>
          <p:cNvPr id="301" name="Up-Down Arrow 79">
            <a:extLst>
              <a:ext uri="{FF2B5EF4-FFF2-40B4-BE49-F238E27FC236}">
                <a16:creationId xmlns:a16="http://schemas.microsoft.com/office/drawing/2014/main" id="{22A1F14B-3B12-43E6-9737-59D6E95EBB75}"/>
              </a:ext>
            </a:extLst>
          </p:cNvPr>
          <p:cNvSpPr/>
          <p:nvPr/>
        </p:nvSpPr>
        <p:spPr bwMode="auto">
          <a:xfrm rot="5400000">
            <a:off x="5156207" y="2258682"/>
            <a:ext cx="428518" cy="2439304"/>
          </a:xfrm>
          <a:prstGeom prst="upDownArrow">
            <a:avLst>
              <a:gd name="adj1" fmla="val 66185"/>
              <a:gd name="adj2" fmla="val 40938"/>
            </a:avLst>
          </a:prstGeom>
          <a:ln w="63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vert270" wrap="square" lIns="0" tIns="46637" rIns="0" bIns="46637" numCol="1" rtlCol="0" anchor="ctr" anchorCtr="0" compatLnSpc="1">
            <a:prstTxWarp prst="textNoShape">
              <a:avLst/>
            </a:prstTxWarp>
          </a:bodyPr>
          <a:lstStyle/>
          <a:p>
            <a:pPr algn="ctr" defTabSz="93239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Azure ExpressRoute</a:t>
            </a:r>
            <a:endParaRPr lang="en-US" sz="1100" kern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209" name="Picture 208">
            <a:extLst>
              <a:ext uri="{FF2B5EF4-FFF2-40B4-BE49-F238E27FC236}">
                <a16:creationId xmlns:a16="http://schemas.microsoft.com/office/drawing/2014/main" id="{6647C0D7-6427-4F50-A200-801E95427FE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904934" y="2865716"/>
            <a:ext cx="979104" cy="535243"/>
          </a:xfrm>
          <a:prstGeom prst="rect">
            <a:avLst/>
          </a:prstGeom>
        </p:spPr>
      </p:pic>
      <p:cxnSp>
        <p:nvCxnSpPr>
          <p:cNvPr id="10" name="Connector: Curved 9">
            <a:extLst>
              <a:ext uri="{FF2B5EF4-FFF2-40B4-BE49-F238E27FC236}">
                <a16:creationId xmlns:a16="http://schemas.microsoft.com/office/drawing/2014/main" id="{E3E965F4-B8E9-5BAC-63CC-3B945C536D6B}"/>
              </a:ext>
            </a:extLst>
          </p:cNvPr>
          <p:cNvCxnSpPr>
            <a:cxnSpLocks/>
          </p:cNvCxnSpPr>
          <p:nvPr/>
        </p:nvCxnSpPr>
        <p:spPr>
          <a:xfrm rot="10800000" flipV="1">
            <a:off x="3448813" y="3684764"/>
            <a:ext cx="4218294" cy="549978"/>
          </a:xfrm>
          <a:prstGeom prst="curvedConnector3">
            <a:avLst>
              <a:gd name="adj1" fmla="val 25011"/>
            </a:avLst>
          </a:prstGeom>
          <a:ln w="19050">
            <a:solidFill>
              <a:srgbClr val="7030A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9" name="Oval 8">
            <a:extLst>
              <a:ext uri="{FF2B5EF4-FFF2-40B4-BE49-F238E27FC236}">
                <a16:creationId xmlns:a16="http://schemas.microsoft.com/office/drawing/2014/main" id="{47A0DCAC-A474-56AC-E2A8-21F8AF97B730}"/>
              </a:ext>
            </a:extLst>
          </p:cNvPr>
          <p:cNvSpPr/>
          <p:nvPr/>
        </p:nvSpPr>
        <p:spPr>
          <a:xfrm>
            <a:off x="4510216" y="4061812"/>
            <a:ext cx="292608" cy="292608"/>
          </a:xfrm>
          <a:prstGeom prst="ellipse">
            <a:avLst/>
          </a:prstGeom>
          <a:solidFill>
            <a:srgbClr val="107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4C2E7D7-95C4-434E-8516-ACB3122B340F}"/>
              </a:ext>
            </a:extLst>
          </p:cNvPr>
          <p:cNvSpPr txBox="1"/>
          <p:nvPr/>
        </p:nvSpPr>
        <p:spPr>
          <a:xfrm>
            <a:off x="6089225" y="3819434"/>
            <a:ext cx="1292737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Site-to-site or Azure ExpressRoute gateway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96B389D6-3F2E-B050-AD7A-57353429D368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6330769" y="3015258"/>
            <a:ext cx="720226" cy="813317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E0FCA09A-9233-8C2F-892A-D472D5FEA299}"/>
              </a:ext>
            </a:extLst>
          </p:cNvPr>
          <p:cNvSpPr txBox="1"/>
          <p:nvPr/>
        </p:nvSpPr>
        <p:spPr>
          <a:xfrm>
            <a:off x="11653825" y="498557"/>
            <a:ext cx="537134" cy="313125"/>
          </a:xfrm>
          <a:prstGeom prst="rect">
            <a:avLst/>
          </a:prstGeom>
          <a:solidFill>
            <a:schemeClr val="bg1"/>
          </a:solidFill>
        </p:spPr>
        <p:txBody>
          <a:bodyPr wrap="square" lIns="0" rIns="0" rtlCol="0">
            <a:spAutoFit/>
          </a:bodyPr>
          <a:lstStyle/>
          <a:p>
            <a:r>
              <a:rPr lang="en-US" sz="1400" b="1">
                <a:latin typeface="Segoe UI" panose="020B0502040204020203" pitchFamily="34" charset="0"/>
                <a:cs typeface="Segoe UI" panose="020B0502040204020203" pitchFamily="34" charset="0"/>
              </a:rPr>
              <a:t>Azure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9DA6D6C-52F7-C3BF-2E22-B0DAF9746D8D}"/>
              </a:ext>
            </a:extLst>
          </p:cNvPr>
          <p:cNvSpPr txBox="1"/>
          <p:nvPr/>
        </p:nvSpPr>
        <p:spPr>
          <a:xfrm>
            <a:off x="9107293" y="4693441"/>
            <a:ext cx="132338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b="1">
                <a:latin typeface="Segoe UI" panose="020B0502040204020203" pitchFamily="34" charset="0"/>
                <a:cs typeface="Segoe UI" panose="020B0502040204020203" pitchFamily="34" charset="0"/>
              </a:rPr>
              <a:t>Azure DNS Private Resolver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0EF4C20-8999-87BF-D334-34AB494073A5}"/>
              </a:ext>
            </a:extLst>
          </p:cNvPr>
          <p:cNvSpPr txBox="1"/>
          <p:nvPr/>
        </p:nvSpPr>
        <p:spPr>
          <a:xfrm rot="16200000">
            <a:off x="10575130" y="2686043"/>
            <a:ext cx="1061092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spcAft>
                <a:spcPts val="600"/>
              </a:spcAft>
              <a:defRPr sz="10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/>
              <a:t>DNS servers: 192.168.0.1/2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E241C96-EC8B-2E47-73D1-47DAE50A1B5B}"/>
              </a:ext>
            </a:extLst>
          </p:cNvPr>
          <p:cNvSpPr txBox="1"/>
          <p:nvPr/>
        </p:nvSpPr>
        <p:spPr>
          <a:xfrm rot="16200000">
            <a:off x="10066400" y="3532991"/>
            <a:ext cx="1167201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spcAft>
                <a:spcPts val="600"/>
              </a:spcAft>
              <a:defRPr sz="10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/>
              <a:t>DNS servers: 192.168.0.1/2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17EB668-8BD4-272F-0EB3-DF95D6F5775C}"/>
              </a:ext>
            </a:extLst>
          </p:cNvPr>
          <p:cNvSpPr txBox="1"/>
          <p:nvPr/>
        </p:nvSpPr>
        <p:spPr>
          <a:xfrm>
            <a:off x="10930192" y="4603098"/>
            <a:ext cx="730347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DNS query</a:t>
            </a:r>
          </a:p>
        </p:txBody>
      </p:sp>
      <p:cxnSp>
        <p:nvCxnSpPr>
          <p:cNvPr id="58" name="Connector: Curved 57">
            <a:extLst>
              <a:ext uri="{FF2B5EF4-FFF2-40B4-BE49-F238E27FC236}">
                <a16:creationId xmlns:a16="http://schemas.microsoft.com/office/drawing/2014/main" id="{5630D6A0-E4C5-B57D-CA3F-289389FF3B0D}"/>
              </a:ext>
            </a:extLst>
          </p:cNvPr>
          <p:cNvCxnSpPr>
            <a:cxnSpLocks/>
          </p:cNvCxnSpPr>
          <p:nvPr/>
        </p:nvCxnSpPr>
        <p:spPr>
          <a:xfrm rot="10800000" flipH="1">
            <a:off x="3172473" y="2728079"/>
            <a:ext cx="7794704" cy="1273624"/>
          </a:xfrm>
          <a:prstGeom prst="curvedConnector3">
            <a:avLst>
              <a:gd name="adj1" fmla="val 6908"/>
            </a:avLst>
          </a:prstGeom>
          <a:ln w="19050">
            <a:solidFill>
              <a:srgbClr val="7030A0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37" name="Oval 36">
            <a:extLst>
              <a:ext uri="{FF2B5EF4-FFF2-40B4-BE49-F238E27FC236}">
                <a16:creationId xmlns:a16="http://schemas.microsoft.com/office/drawing/2014/main" id="{D6A8B267-F444-B639-628B-CD9224FEF1D3}"/>
              </a:ext>
            </a:extLst>
          </p:cNvPr>
          <p:cNvSpPr/>
          <p:nvPr/>
        </p:nvSpPr>
        <p:spPr>
          <a:xfrm>
            <a:off x="4432039" y="2927950"/>
            <a:ext cx="292608" cy="292608"/>
          </a:xfrm>
          <a:prstGeom prst="ellipse">
            <a:avLst/>
          </a:prstGeom>
          <a:solidFill>
            <a:srgbClr val="107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6C577DE-6755-9089-58C9-F78C279D755E}"/>
              </a:ext>
            </a:extLst>
          </p:cNvPr>
          <p:cNvSpPr txBox="1"/>
          <p:nvPr/>
        </p:nvSpPr>
        <p:spPr>
          <a:xfrm>
            <a:off x="9880083" y="4249201"/>
            <a:ext cx="1019629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000">
                <a:latin typeface="Segoe UI" panose="020B0502040204020203" pitchFamily="34" charset="0"/>
                <a:cs typeface="Segoe UI" panose="020B0502040204020203" pitchFamily="34" charset="0"/>
              </a:rPr>
              <a:t>Virtual network peering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F69EC98D-9C34-A425-A2DE-13E5D3A212C9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312572" y="5940061"/>
            <a:ext cx="2109014" cy="1135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1676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87867195-f2b8-4ac2-b0b6-6bb73cb33afc}" enabled="1" method="Privileged" siteId="{72f988bf-86f1-41af-91ab-2d7cd011db4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825</Words>
  <Application>Microsoft Office PowerPoint</Application>
  <PresentationFormat>Custom</PresentationFormat>
  <Paragraphs>257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Segoe UI</vt:lpstr>
      <vt:lpstr>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Chad Kittel</cp:lastModifiedBy>
  <cp:revision>3</cp:revision>
  <dcterms:created xsi:type="dcterms:W3CDTF">2025-04-22T15:45:10Z</dcterms:created>
  <dcterms:modified xsi:type="dcterms:W3CDTF">2025-11-13T13:57:56Z</dcterms:modified>
</cp:coreProperties>
</file>